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96" r:id="rId21"/>
    <p:sldId id="279" r:id="rId22"/>
    <p:sldId id="280" r:id="rId23"/>
    <p:sldId id="297"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B0A72-8C13-43BE-8C0B-A83D5DDD3E7D}" type="datetimeFigureOut">
              <a:rPr lang="nl-NL" smtClean="0"/>
              <a:t>8-6-2017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67D74-4763-41AA-B628-EA037D926BD9}" type="slidenum">
              <a:rPr lang="nl-NL" smtClean="0"/>
              <a:t>‹nr.›</a:t>
            </a:fld>
            <a:endParaRPr lang="nl-NL"/>
          </a:p>
        </p:txBody>
      </p:sp>
    </p:spTree>
    <p:extLst>
      <p:ext uri="{BB962C8B-B14F-4D97-AF65-F5344CB8AC3E}">
        <p14:creationId xmlns:p14="http://schemas.microsoft.com/office/powerpoint/2010/main" val="325066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Binnen twee uur niets verder? Voelen!</a:t>
            </a:r>
            <a:endParaRPr lang="nl-NL" dirty="0"/>
          </a:p>
        </p:txBody>
      </p:sp>
      <p:sp>
        <p:nvSpPr>
          <p:cNvPr id="4" name="Tijdelijke aanduiding voor dianummer 3"/>
          <p:cNvSpPr>
            <a:spLocks noGrp="1"/>
          </p:cNvSpPr>
          <p:nvPr>
            <p:ph type="sldNum" sz="quarter" idx="10"/>
          </p:nvPr>
        </p:nvSpPr>
        <p:spPr/>
        <p:txBody>
          <a:bodyPr/>
          <a:lstStyle/>
          <a:p>
            <a:fld id="{DA167D74-4763-41AA-B628-EA037D926BD9}" type="slidenum">
              <a:rPr lang="nl-NL" smtClean="0"/>
              <a:t>8</a:t>
            </a:fld>
            <a:endParaRPr lang="nl-NL"/>
          </a:p>
        </p:txBody>
      </p:sp>
    </p:spTree>
    <p:extLst>
      <p:ext uri="{BB962C8B-B14F-4D97-AF65-F5344CB8AC3E}">
        <p14:creationId xmlns:p14="http://schemas.microsoft.com/office/powerpoint/2010/main" val="86220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3">
        <a:schemeClr val="bg1"/>
      </p:bgRef>
    </p:bg>
    <p:spTree>
      <p:nvGrpSpPr>
        <p:cNvPr id="1" name=""/>
        <p:cNvGrpSpPr/>
        <p:nvPr/>
      </p:nvGrpSpPr>
      <p:grpSpPr>
        <a:xfrm>
          <a:off x="0" y="0"/>
          <a:ext cx="0" cy="0"/>
          <a:chOff x="0" y="0"/>
          <a:chExt cx="0" cy="0"/>
        </a:xfrm>
      </p:grpSpPr>
      <p:sp>
        <p:nvSpPr>
          <p:cNvPr id="12" name="Rechthoe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fgeronde rechthoe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O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3D636C07-7E76-46D3-B86B-6AF7C60E533E}" type="datetimeFigureOut">
              <a:rPr lang="nl-NL" smtClean="0"/>
              <a:t>8-6-2017</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29" name="Tijdelijke aanduiding voor dianummer 28"/>
          <p:cNvSpPr>
            <a:spLocks noGrp="1"/>
          </p:cNvSpPr>
          <p:nvPr>
            <p:ph type="sldNum" sz="quarter" idx="12"/>
          </p:nvPr>
        </p:nvSpPr>
        <p:spPr/>
        <p:txBody>
          <a:bodyPr lIns="0" tIns="0" rIns="0" bIns="0">
            <a:noAutofit/>
          </a:bodyPr>
          <a:lstStyle>
            <a:lvl1pPr>
              <a:defRPr sz="1400">
                <a:solidFill>
                  <a:srgbClr val="FFFFFF"/>
                </a:solidFill>
              </a:defRPr>
            </a:lvl1pPr>
          </a:lstStyle>
          <a:p>
            <a:fld id="{A9096D49-DAE3-40DE-93E0-41688E0A5016}" type="slidenum">
              <a:rPr lang="nl-NL" smtClean="0"/>
              <a:t>‹nr.›</a:t>
            </a:fld>
            <a:endParaRPr lang="nl-NL"/>
          </a:p>
        </p:txBody>
      </p:sp>
      <p:sp>
        <p:nvSpPr>
          <p:cNvPr id="7" name="Rechthoe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1168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914400" y="274640"/>
            <a:ext cx="55626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4114800"/>
          </a:xfrm>
        </p:spPr>
        <p:txBody>
          <a:bodyPr/>
          <a:lstStyle/>
          <a:p>
            <a:pPr lvl="0"/>
            <a:endParaRPr lang="nl-NL"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94E77FF-E2D9-48C1-A4BE-E7EE5D39FC50}" type="slidenum">
              <a:rPr lang="nl-NL"/>
              <a:pPr>
                <a:defRPr/>
              </a:pPr>
              <a:t>‹nr.›</a:t>
            </a:fld>
            <a:endParaRPr lang="nl-NL"/>
          </a:p>
        </p:txBody>
      </p:sp>
    </p:spTree>
    <p:extLst>
      <p:ext uri="{BB962C8B-B14F-4D97-AF65-F5344CB8AC3E}">
        <p14:creationId xmlns:p14="http://schemas.microsoft.com/office/powerpoint/2010/main" val="423325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
        <p:nvSpPr>
          <p:cNvPr id="8" name="Tijdelijke aanduiding voor inhoud 7"/>
          <p:cNvSpPr>
            <a:spLocks noGrp="1"/>
          </p:cNvSpPr>
          <p:nvPr>
            <p:ph sz="quarter" idx="1"/>
          </p:nvPr>
        </p:nvSpPr>
        <p:spPr>
          <a:xfrm>
            <a:off x="914400" y="1447800"/>
            <a:ext cx="777240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11" name="Rechthoe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fgeronde rechthoe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8-6-2017</a:t>
            </a:fld>
            <a:endParaRPr lang="nl-NL"/>
          </a:p>
        </p:txBody>
      </p:sp>
      <p:sp>
        <p:nvSpPr>
          <p:cNvPr id="5" name="Tijdelijke aanduiding voor voettekst 4"/>
          <p:cNvSpPr>
            <a:spLocks noGrp="1"/>
          </p:cNvSpPr>
          <p:nvPr>
            <p:ph type="ftr" sz="quarter" idx="11"/>
          </p:nvPr>
        </p:nvSpPr>
        <p:spPr>
          <a:xfrm>
            <a:off x="800100" y="6172200"/>
            <a:ext cx="4000500" cy="457200"/>
          </a:xfrm>
        </p:spPr>
        <p:txBody>
          <a:bodyPr/>
          <a:lstStyle/>
          <a:p>
            <a:endParaRPr lang="nl-NL"/>
          </a:p>
        </p:txBody>
      </p:sp>
      <p:sp>
        <p:nvSpPr>
          <p:cNvPr id="7" name="Rechthoe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146304" y="6208776"/>
            <a:ext cx="457200" cy="457200"/>
          </a:xfrm>
        </p:spPr>
        <p:txBody>
          <a:bodyPr/>
          <a:lstStyle/>
          <a:p>
            <a:fld id="{A9096D49-DAE3-40DE-93E0-41688E0A5016}"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3D636C07-7E76-46D3-B86B-6AF7C60E533E}" type="datetimeFigureOut">
              <a:rPr lang="nl-NL" smtClean="0"/>
              <a:t>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
        <p:nvSpPr>
          <p:cNvPr id="9" name="Tijdelijke aanduiding voor inhoud 8"/>
          <p:cNvSpPr>
            <a:spLocks noGrp="1"/>
          </p:cNvSpPr>
          <p:nvPr>
            <p:ph sz="quarter" idx="1"/>
          </p:nvPr>
        </p:nvSpPr>
        <p:spPr>
          <a:xfrm>
            <a:off x="91440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933950" y="1447800"/>
            <a:ext cx="3749040" cy="45720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3D636C07-7E76-46D3-B86B-6AF7C60E533E}" type="datetimeFigureOut">
              <a:rPr lang="nl-NL" smtClean="0"/>
              <a:t>8-6-2017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
        <p:nvSpPr>
          <p:cNvPr id="11" name="Tijdelijke aanduiding voor inhoud 10"/>
          <p:cNvSpPr>
            <a:spLocks noGrp="1"/>
          </p:cNvSpPr>
          <p:nvPr>
            <p:ph sz="half" idx="2"/>
          </p:nvPr>
        </p:nvSpPr>
        <p:spPr>
          <a:xfrm>
            <a:off x="9144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4"/>
          </p:nvPr>
        </p:nvSpPr>
        <p:spPr>
          <a:xfrm>
            <a:off x="4953000" y="2247900"/>
            <a:ext cx="3733800" cy="38862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D636C07-7E76-46D3-B86B-6AF7C60E533E}" type="datetimeFigureOut">
              <a:rPr lang="nl-NL" smtClean="0"/>
              <a:t>8-6-2017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8-6-2017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fgeronde rechthoe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
        <p:nvSpPr>
          <p:cNvPr id="11" name="Tijdelijke aanduiding voor inhoud 10"/>
          <p:cNvSpPr>
            <a:spLocks noGrp="1"/>
          </p:cNvSpPr>
          <p:nvPr>
            <p:ph sz="quarter" idx="1"/>
          </p:nvPr>
        </p:nvSpPr>
        <p:spPr>
          <a:xfrm>
            <a:off x="2971800" y="1600200"/>
            <a:ext cx="5715000" cy="4495800"/>
          </a:xfrm>
        </p:spPr>
        <p:txBody>
          <a:bodyPr vert="horz"/>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8-6-2017</a:t>
            </a:fld>
            <a:endParaRPr lang="nl-NL"/>
          </a:p>
        </p:txBody>
      </p:sp>
      <p:sp>
        <p:nvSpPr>
          <p:cNvPr id="6" name="Tijdelijke aanduiding voor voettekst 5"/>
          <p:cNvSpPr>
            <a:spLocks noGrp="1"/>
          </p:cNvSpPr>
          <p:nvPr>
            <p:ph type="ftr" sz="quarter" idx="11"/>
          </p:nvPr>
        </p:nvSpPr>
        <p:spPr>
          <a:xfrm>
            <a:off x="914400" y="6172200"/>
            <a:ext cx="3886200" cy="457200"/>
          </a:xfrm>
        </p:spPr>
        <p:txBody>
          <a:bodyPr/>
          <a:lstStyle/>
          <a:p>
            <a:endParaRPr lang="nl-NL"/>
          </a:p>
        </p:txBody>
      </p:sp>
      <p:sp>
        <p:nvSpPr>
          <p:cNvPr id="7" name="Tijdelijke aanduiding voor dianummer 6"/>
          <p:cNvSpPr>
            <a:spLocks noGrp="1"/>
          </p:cNvSpPr>
          <p:nvPr>
            <p:ph type="sldNum" sz="quarter" idx="12"/>
          </p:nvPr>
        </p:nvSpPr>
        <p:spPr>
          <a:xfrm>
            <a:off x="146304" y="6208776"/>
            <a:ext cx="457200" cy="457200"/>
          </a:xfrm>
        </p:spPr>
        <p:txBody>
          <a:bodyPr/>
          <a:lstStyle/>
          <a:p>
            <a:fld id="{A9096D49-DAE3-40DE-93E0-41688E0A5016}" type="slidenum">
              <a:rPr lang="nl-NL" smtClean="0"/>
              <a:t>‹nr.›</a:t>
            </a:fld>
            <a:endParaRPr lang="nl-NL"/>
          </a:p>
        </p:txBody>
      </p:sp>
      <p:sp>
        <p:nvSpPr>
          <p:cNvPr id="11" name="Rechthoe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afbeelding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fgeronde rechthoe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jdelijke aanduiding voor ti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D636C07-7E76-46D3-B86B-6AF7C60E533E}" type="datetimeFigureOut">
              <a:rPr lang="nl-NL" smtClean="0"/>
              <a:t>8-6-2017</a:t>
            </a:fld>
            <a:endParaRPr lang="nl-NL"/>
          </a:p>
        </p:txBody>
      </p:sp>
      <p:sp>
        <p:nvSpPr>
          <p:cNvPr id="3" name="Tijdelijke aanduiding voor voet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l-NL"/>
          </a:p>
        </p:txBody>
      </p:sp>
      <p:sp>
        <p:nvSpPr>
          <p:cNvPr id="23" name="Tijdelijke aanduiding voor dia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096D49-DAE3-40DE-93E0-41688E0A501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95400" y="3200400"/>
            <a:ext cx="6400800" cy="2100808"/>
          </a:xfrm>
        </p:spPr>
        <p:txBody>
          <a:bodyPr>
            <a:normAutofit/>
          </a:bodyPr>
          <a:lstStyle/>
          <a:p>
            <a:r>
              <a:rPr lang="nl-NL" b="1" dirty="0" smtClean="0"/>
              <a:t>Leereenheid 3</a:t>
            </a:r>
          </a:p>
          <a:p>
            <a:endParaRPr lang="nl-NL" b="1" dirty="0" smtClean="0"/>
          </a:p>
          <a:p>
            <a:r>
              <a:rPr lang="nl-NL" sz="6600" dirty="0" smtClean="0"/>
              <a:t>Geboorte</a:t>
            </a:r>
            <a:endParaRPr lang="nl-NL" sz="6600" dirty="0"/>
          </a:p>
        </p:txBody>
      </p:sp>
      <p:sp>
        <p:nvSpPr>
          <p:cNvPr id="2" name="Titel 1"/>
          <p:cNvSpPr>
            <a:spLocks noGrp="1"/>
          </p:cNvSpPr>
          <p:nvPr>
            <p:ph type="ctrTitle"/>
          </p:nvPr>
        </p:nvSpPr>
        <p:spPr/>
        <p:txBody>
          <a:bodyPr/>
          <a:lstStyle/>
          <a:p>
            <a:r>
              <a:rPr lang="nl-NL" dirty="0" smtClean="0"/>
              <a:t>Dierlijke productie </a:t>
            </a:r>
            <a:endParaRPr lang="nl-NL" dirty="0"/>
          </a:p>
        </p:txBody>
      </p:sp>
    </p:spTree>
    <p:extLst>
      <p:ext uri="{BB962C8B-B14F-4D97-AF65-F5344CB8AC3E}">
        <p14:creationId xmlns:p14="http://schemas.microsoft.com/office/powerpoint/2010/main" val="207573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Uitdrijving</a:t>
            </a:r>
          </a:p>
        </p:txBody>
      </p:sp>
      <p:sp>
        <p:nvSpPr>
          <p:cNvPr id="11267" name="Rectangle 3"/>
          <p:cNvSpPr>
            <a:spLocks noGrp="1" noChangeArrowheads="1"/>
          </p:cNvSpPr>
          <p:nvPr>
            <p:ph type="body" idx="1"/>
          </p:nvPr>
        </p:nvSpPr>
        <p:spPr/>
        <p:txBody>
          <a:bodyPr/>
          <a:lstStyle/>
          <a:p>
            <a:pPr eaLnBrk="1" hangingPunct="1"/>
            <a:r>
              <a:rPr lang="nl-NL" altLang="nl-NL" sz="3000" smtClean="0">
                <a:latin typeface="Calibri" pitchFamily="34" charset="0"/>
                <a:ea typeface="Calibri" pitchFamily="34" charset="0"/>
                <a:cs typeface="Calibri" pitchFamily="34" charset="0"/>
              </a:rPr>
              <a:t>1-6 uur</a:t>
            </a:r>
          </a:p>
          <a:p>
            <a:pPr eaLnBrk="1" hangingPunct="1"/>
            <a:r>
              <a:rPr lang="nl-NL" altLang="nl-NL" sz="3000" smtClean="0">
                <a:latin typeface="Calibri" pitchFamily="34" charset="0"/>
                <a:ea typeface="Calibri" pitchFamily="34" charset="0"/>
                <a:cs typeface="Calibri" pitchFamily="34" charset="0"/>
              </a:rPr>
              <a:t>Buikpers (10-15 weeën per kwartier)</a:t>
            </a:r>
          </a:p>
          <a:p>
            <a:pPr eaLnBrk="1" hangingPunct="1"/>
            <a:r>
              <a:rPr lang="nl-NL" altLang="nl-NL" sz="3000" smtClean="0">
                <a:latin typeface="Calibri" pitchFamily="34" charset="0"/>
                <a:ea typeface="Calibri" pitchFamily="34" charset="0"/>
                <a:cs typeface="Calibri" pitchFamily="34" charset="0"/>
              </a:rPr>
              <a:t>Pootjesblaas </a:t>
            </a:r>
          </a:p>
          <a:p>
            <a:pPr eaLnBrk="1" hangingPunct="1"/>
            <a:r>
              <a:rPr lang="nl-NL" altLang="nl-NL" sz="3000" smtClean="0">
                <a:latin typeface="Calibri" pitchFamily="34" charset="0"/>
                <a:ea typeface="Calibri" pitchFamily="34" charset="0"/>
                <a:cs typeface="Calibri" pitchFamily="34" charset="0"/>
              </a:rPr>
              <a:t>Barrières:</a:t>
            </a:r>
          </a:p>
          <a:p>
            <a:pPr lvl="1" eaLnBrk="1" hangingPunct="1"/>
            <a:r>
              <a:rPr lang="nl-NL" altLang="nl-NL" sz="2600" smtClean="0">
                <a:latin typeface="Calibri" pitchFamily="34" charset="0"/>
                <a:ea typeface="Calibri" pitchFamily="34" charset="0"/>
                <a:cs typeface="Calibri" pitchFamily="34" charset="0"/>
              </a:rPr>
              <a:t>Bekkeningang</a:t>
            </a:r>
          </a:p>
          <a:p>
            <a:pPr lvl="1" eaLnBrk="1" hangingPunct="1"/>
            <a:r>
              <a:rPr lang="nl-NL" altLang="nl-NL" sz="2600" smtClean="0">
                <a:latin typeface="Calibri" pitchFamily="34" charset="0"/>
                <a:ea typeface="Calibri" pitchFamily="34" charset="0"/>
                <a:cs typeface="Calibri" pitchFamily="34" charset="0"/>
              </a:rPr>
              <a:t>Cervix</a:t>
            </a:r>
          </a:p>
          <a:p>
            <a:pPr lvl="1" eaLnBrk="1" hangingPunct="1"/>
            <a:r>
              <a:rPr lang="nl-NL" altLang="nl-NL" sz="2600" smtClean="0">
                <a:latin typeface="Calibri" pitchFamily="34" charset="0"/>
                <a:ea typeface="Calibri" pitchFamily="34" charset="0"/>
                <a:cs typeface="Calibri" pitchFamily="34" charset="0"/>
              </a:rPr>
              <a:t>Overgang schede – voorhof</a:t>
            </a:r>
          </a:p>
          <a:p>
            <a:pPr lvl="1" eaLnBrk="1" hangingPunct="1"/>
            <a:r>
              <a:rPr lang="nl-NL" altLang="nl-NL" sz="2600" smtClean="0">
                <a:latin typeface="Calibri" pitchFamily="34" charset="0"/>
                <a:ea typeface="Calibri" pitchFamily="34" charset="0"/>
                <a:cs typeface="Calibri" pitchFamily="34" charset="0"/>
              </a:rPr>
              <a:t>Kling </a:t>
            </a:r>
          </a:p>
        </p:txBody>
      </p:sp>
    </p:spTree>
    <p:extLst>
      <p:ext uri="{BB962C8B-B14F-4D97-AF65-F5344CB8AC3E}">
        <p14:creationId xmlns:p14="http://schemas.microsoft.com/office/powerpoint/2010/main" val="292094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Uitdrijving</a:t>
            </a:r>
          </a:p>
        </p:txBody>
      </p:sp>
      <p:pic>
        <p:nvPicPr>
          <p:cNvPr id="6147" name="Picture 3" descr="H:\Overigen\Mijn afbeeldingen\koe_afkalf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1054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969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3315" name="Rectangle 3"/>
          <p:cNvSpPr>
            <a:spLocks noGrp="1" noChangeArrowheads="1"/>
          </p:cNvSpPr>
          <p:nvPr>
            <p:ph type="body" idx="1"/>
          </p:nvPr>
        </p:nvSpPr>
        <p:spPr/>
        <p:txBody>
          <a:bodyPr/>
          <a:lstStyle/>
          <a:p>
            <a:pPr eaLnBrk="1" hangingPunct="1"/>
            <a:endParaRPr lang="nl-NL" altLang="nl-NL" smtClean="0"/>
          </a:p>
        </p:txBody>
      </p:sp>
      <p:pic>
        <p:nvPicPr>
          <p:cNvPr id="19460" name="Picture 4" descr="H:\Overigen\Mijn afbeeldingen\koe_afkalf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5943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483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0-#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4339" name="Rectangle 3"/>
          <p:cNvSpPr>
            <a:spLocks noGrp="1" noChangeArrowheads="1"/>
          </p:cNvSpPr>
          <p:nvPr>
            <p:ph type="body" idx="1"/>
          </p:nvPr>
        </p:nvSpPr>
        <p:spPr/>
        <p:txBody>
          <a:bodyPr/>
          <a:lstStyle/>
          <a:p>
            <a:pPr eaLnBrk="1" hangingPunct="1"/>
            <a:endParaRPr lang="nl-NL" altLang="nl-NL" smtClean="0"/>
          </a:p>
        </p:txBody>
      </p:sp>
      <p:pic>
        <p:nvPicPr>
          <p:cNvPr id="20484" name="Picture 4" descr="H:\Overigen\Mijn afbeeldingen\koe_afkalf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638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5363" name="Rectangle 3"/>
          <p:cNvSpPr>
            <a:spLocks noGrp="1" noChangeArrowheads="1"/>
          </p:cNvSpPr>
          <p:nvPr>
            <p:ph type="body" idx="1"/>
          </p:nvPr>
        </p:nvSpPr>
        <p:spPr/>
        <p:txBody>
          <a:bodyPr/>
          <a:lstStyle/>
          <a:p>
            <a:pPr eaLnBrk="1" hangingPunct="1"/>
            <a:endParaRPr lang="nl-NL" altLang="nl-NL" smtClean="0"/>
          </a:p>
        </p:txBody>
      </p:sp>
      <p:pic>
        <p:nvPicPr>
          <p:cNvPr id="21508" name="Picture 4" descr="H:\Overigen\Mijn afbeeldingen\koe_afkalf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3152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686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0-#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Nazorg</a:t>
            </a:r>
          </a:p>
        </p:txBody>
      </p:sp>
      <p:pic>
        <p:nvPicPr>
          <p:cNvPr id="7171" name="Picture 3" descr="H:\Overigen\Mijn afbeeldingen\koe_afkalf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4102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956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7411" name="Rectangle 3"/>
          <p:cNvSpPr>
            <a:spLocks noGrp="1" noChangeArrowheads="1"/>
          </p:cNvSpPr>
          <p:nvPr>
            <p:ph type="body" idx="1"/>
          </p:nvPr>
        </p:nvSpPr>
        <p:spPr/>
        <p:txBody>
          <a:bodyPr/>
          <a:lstStyle/>
          <a:p>
            <a:pPr eaLnBrk="1" hangingPunct="1"/>
            <a:endParaRPr lang="nl-NL" altLang="nl-NL" smtClean="0"/>
          </a:p>
        </p:txBody>
      </p:sp>
      <p:pic>
        <p:nvPicPr>
          <p:cNvPr id="22532" name="Picture 4" descr="H:\Overigen\Mijn afbeeldingen\koe_afkalf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1816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986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8435" name="Rectangle 3"/>
          <p:cNvSpPr>
            <a:spLocks noGrp="1" noChangeArrowheads="1"/>
          </p:cNvSpPr>
          <p:nvPr>
            <p:ph type="body" idx="1"/>
          </p:nvPr>
        </p:nvSpPr>
        <p:spPr/>
        <p:txBody>
          <a:bodyPr/>
          <a:lstStyle/>
          <a:p>
            <a:pPr eaLnBrk="1" hangingPunct="1"/>
            <a:endParaRPr lang="nl-NL" altLang="nl-NL" smtClean="0"/>
          </a:p>
        </p:txBody>
      </p:sp>
      <p:pic>
        <p:nvPicPr>
          <p:cNvPr id="23556" name="Picture 4" descr="H:\Overigen\Mijn afbeeldingen\koe_afkalf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54102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50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9459" name="Rectangle 3"/>
          <p:cNvSpPr>
            <a:spLocks noGrp="1" noChangeArrowheads="1"/>
          </p:cNvSpPr>
          <p:nvPr>
            <p:ph type="body" idx="1"/>
          </p:nvPr>
        </p:nvSpPr>
        <p:spPr/>
        <p:txBody>
          <a:bodyPr/>
          <a:lstStyle/>
          <a:p>
            <a:pPr eaLnBrk="1" hangingPunct="1"/>
            <a:endParaRPr lang="nl-NL" altLang="nl-NL" smtClean="0"/>
          </a:p>
        </p:txBody>
      </p:sp>
      <p:pic>
        <p:nvPicPr>
          <p:cNvPr id="24580" name="Picture 4" descr="H:\Overigen\Mijn afbeeldingen\koe_afkalf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0960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8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838200"/>
          </a:xfrm>
        </p:spPr>
        <p:txBody>
          <a:bodyPr/>
          <a:lstStyle/>
          <a:p>
            <a:pPr eaLnBrk="1" hangingPunct="1"/>
            <a:r>
              <a:rPr lang="nl-NL" altLang="nl-NL" sz="4000" b="1" dirty="0" smtClean="0">
                <a:latin typeface="Calibri" pitchFamily="34" charset="0"/>
                <a:ea typeface="Calibri" pitchFamily="34" charset="0"/>
                <a:cs typeface="Calibri" pitchFamily="34" charset="0"/>
              </a:rPr>
              <a:t>Geboortehulp/ -onderzoek</a:t>
            </a:r>
          </a:p>
        </p:txBody>
      </p:sp>
      <p:sp>
        <p:nvSpPr>
          <p:cNvPr id="3075" name="Rectangle 3"/>
          <p:cNvSpPr>
            <a:spLocks noGrp="1" noChangeArrowheads="1"/>
          </p:cNvSpPr>
          <p:nvPr>
            <p:ph type="body" idx="1"/>
          </p:nvPr>
        </p:nvSpPr>
        <p:spPr>
          <a:xfrm>
            <a:off x="685800" y="1524000"/>
            <a:ext cx="7772400" cy="4572000"/>
          </a:xfrm>
        </p:spPr>
        <p:txBody>
          <a:bodyPr/>
          <a:lstStyle/>
          <a:p>
            <a:pPr>
              <a:lnSpc>
                <a:spcPct val="90000"/>
              </a:lnSpc>
            </a:pPr>
            <a:r>
              <a:rPr lang="nl-NL" altLang="nl-NL" sz="2600" dirty="0" smtClean="0">
                <a:latin typeface="Calibri" pitchFamily="34" charset="0"/>
                <a:ea typeface="Calibri" pitchFamily="34" charset="0"/>
                <a:cs typeface="Calibri" pitchFamily="34" charset="0"/>
              </a:rPr>
              <a:t>Ontsluitingsfase &gt;6u bij koeien, &gt;12u bij vaarzen</a:t>
            </a:r>
          </a:p>
          <a:p>
            <a:pPr>
              <a:lnSpc>
                <a:spcPct val="90000"/>
              </a:lnSpc>
            </a:pPr>
            <a:r>
              <a:rPr lang="nl-NL" altLang="nl-NL" sz="2600" dirty="0" smtClean="0">
                <a:latin typeface="Calibri" pitchFamily="34" charset="0"/>
                <a:ea typeface="Calibri" pitchFamily="34" charset="0"/>
                <a:cs typeface="Calibri" pitchFamily="34" charset="0"/>
              </a:rPr>
              <a:t>Koliek (koe trapt naar buik)</a:t>
            </a:r>
          </a:p>
          <a:p>
            <a:pPr>
              <a:lnSpc>
                <a:spcPct val="90000"/>
              </a:lnSpc>
            </a:pPr>
            <a:r>
              <a:rPr lang="nl-NL" altLang="nl-NL" sz="2600" dirty="0" smtClean="0">
                <a:latin typeface="Calibri" pitchFamily="34" charset="0"/>
                <a:ea typeface="Calibri" pitchFamily="34" charset="0"/>
                <a:cs typeface="Calibri" pitchFamily="34" charset="0"/>
              </a:rPr>
              <a:t>Tijd tussen waterblaas en pootjesblaas &gt;3u bij koeien, &gt;6u bij vaarzen</a:t>
            </a:r>
          </a:p>
          <a:p>
            <a:pPr>
              <a:lnSpc>
                <a:spcPct val="90000"/>
              </a:lnSpc>
            </a:pPr>
            <a:r>
              <a:rPr lang="nl-NL" altLang="nl-NL" sz="2600" dirty="0" smtClean="0">
                <a:latin typeface="Calibri" pitchFamily="34" charset="0"/>
                <a:ea typeface="Calibri" pitchFamily="34" charset="0"/>
                <a:cs typeface="Calibri" pitchFamily="34" charset="0"/>
              </a:rPr>
              <a:t>Abnormale ligging</a:t>
            </a:r>
          </a:p>
          <a:p>
            <a:pPr>
              <a:lnSpc>
                <a:spcPct val="90000"/>
              </a:lnSpc>
            </a:pPr>
            <a:r>
              <a:rPr lang="nl-NL" altLang="nl-NL" sz="2600" dirty="0" smtClean="0">
                <a:latin typeface="Calibri" pitchFamily="34" charset="0"/>
                <a:ea typeface="Calibri" pitchFamily="34" charset="0"/>
                <a:cs typeface="Calibri" pitchFamily="34" charset="0"/>
              </a:rPr>
              <a:t>Geen </a:t>
            </a:r>
            <a:r>
              <a:rPr lang="nl-NL" altLang="nl-NL" sz="2600" dirty="0" err="1" smtClean="0">
                <a:latin typeface="Calibri" pitchFamily="34" charset="0"/>
                <a:ea typeface="Calibri" pitchFamily="34" charset="0"/>
                <a:cs typeface="Calibri" pitchFamily="34" charset="0"/>
              </a:rPr>
              <a:t>buikpers</a:t>
            </a:r>
            <a:r>
              <a:rPr lang="nl-NL" altLang="nl-NL" sz="2600" dirty="0" smtClean="0">
                <a:latin typeface="Calibri" pitchFamily="34" charset="0"/>
                <a:ea typeface="Calibri" pitchFamily="34" charset="0"/>
                <a:cs typeface="Calibri" pitchFamily="34" charset="0"/>
              </a:rPr>
              <a:t> bij gedeeltelijk geboren kalf</a:t>
            </a:r>
          </a:p>
          <a:p>
            <a:pPr>
              <a:lnSpc>
                <a:spcPct val="90000"/>
              </a:lnSpc>
            </a:pPr>
            <a:r>
              <a:rPr lang="nl-NL" altLang="nl-NL" sz="2600" dirty="0" smtClean="0">
                <a:latin typeface="Calibri" pitchFamily="34" charset="0"/>
                <a:ea typeface="Calibri" pitchFamily="34" charset="0"/>
                <a:cs typeface="Calibri" pitchFamily="34" charset="0"/>
              </a:rPr>
              <a:t>Geen zichtbare vorderingen binnen 30min bij koeien en 1u bij vaarzen bij goede </a:t>
            </a:r>
            <a:r>
              <a:rPr lang="nl-NL" altLang="nl-NL" sz="2600" dirty="0" err="1" smtClean="0">
                <a:latin typeface="Calibri" pitchFamily="34" charset="0"/>
                <a:ea typeface="Calibri" pitchFamily="34" charset="0"/>
                <a:cs typeface="Calibri" pitchFamily="34" charset="0"/>
              </a:rPr>
              <a:t>buikpers</a:t>
            </a:r>
            <a:r>
              <a:rPr lang="nl-NL" altLang="nl-NL" sz="2600" dirty="0" smtClean="0">
                <a:latin typeface="Calibri" pitchFamily="34" charset="0"/>
                <a:ea typeface="Calibri" pitchFamily="34" charset="0"/>
                <a:cs typeface="Calibri" pitchFamily="34" charset="0"/>
              </a:rPr>
              <a:t> en gedeeltelijk geboren kalf</a:t>
            </a:r>
          </a:p>
          <a:p>
            <a:pPr>
              <a:lnSpc>
                <a:spcPct val="90000"/>
              </a:lnSpc>
            </a:pPr>
            <a:r>
              <a:rPr lang="nl-NL" altLang="nl-NL" sz="2600" dirty="0" smtClean="0">
                <a:latin typeface="Calibri" pitchFamily="34" charset="0"/>
                <a:ea typeface="Calibri" pitchFamily="34" charset="0"/>
                <a:cs typeface="Calibri" pitchFamily="34" charset="0"/>
              </a:rPr>
              <a:t>Kalf half geboren in kopligging en geboorte stagneert</a:t>
            </a:r>
          </a:p>
          <a:p>
            <a:pPr>
              <a:lnSpc>
                <a:spcPct val="90000"/>
              </a:lnSpc>
            </a:pPr>
            <a:r>
              <a:rPr lang="nl-NL" altLang="nl-NL" sz="2600" dirty="0" smtClean="0">
                <a:latin typeface="Calibri" pitchFamily="34" charset="0"/>
                <a:ea typeface="Calibri" pitchFamily="34" charset="0"/>
                <a:cs typeface="Calibri" pitchFamily="34" charset="0"/>
              </a:rPr>
              <a:t>Zichtbaar worden spronggewrichten bij stuitgeboorte</a:t>
            </a:r>
          </a:p>
        </p:txBody>
      </p:sp>
    </p:spTree>
    <p:extLst>
      <p:ext uri="{BB962C8B-B14F-4D97-AF65-F5344CB8AC3E}">
        <p14:creationId xmlns:p14="http://schemas.microsoft.com/office/powerpoint/2010/main" val="3366140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Fases</a:t>
            </a:r>
          </a:p>
        </p:txBody>
      </p:sp>
      <p:sp>
        <p:nvSpPr>
          <p:cNvPr id="3075" name="Rectangle 3"/>
          <p:cNvSpPr>
            <a:spLocks noGrp="1" noChangeArrowheads="1"/>
          </p:cNvSpPr>
          <p:nvPr>
            <p:ph type="body" idx="1"/>
          </p:nvPr>
        </p:nvSpPr>
        <p:spPr/>
        <p:txBody>
          <a:bodyPr/>
          <a:lstStyle/>
          <a:p>
            <a:pPr eaLnBrk="1" hangingPunct="1"/>
            <a:r>
              <a:rPr lang="nl-NL" altLang="nl-NL" sz="3600" smtClean="0">
                <a:latin typeface="Calibri" pitchFamily="34" charset="0"/>
                <a:ea typeface="Calibri" pitchFamily="34" charset="0"/>
                <a:cs typeface="Calibri" pitchFamily="34" charset="0"/>
              </a:rPr>
              <a:t>Voorbereiding</a:t>
            </a:r>
          </a:p>
          <a:p>
            <a:pPr eaLnBrk="1" hangingPunct="1"/>
            <a:r>
              <a:rPr lang="nl-NL" altLang="nl-NL" sz="3600" smtClean="0">
                <a:latin typeface="Calibri" pitchFamily="34" charset="0"/>
                <a:ea typeface="Calibri" pitchFamily="34" charset="0"/>
                <a:cs typeface="Calibri" pitchFamily="34" charset="0"/>
              </a:rPr>
              <a:t>Ontsluiting</a:t>
            </a:r>
          </a:p>
          <a:p>
            <a:pPr eaLnBrk="1" hangingPunct="1"/>
            <a:r>
              <a:rPr lang="nl-NL" altLang="nl-NL" sz="3600" smtClean="0">
                <a:latin typeface="Calibri" pitchFamily="34" charset="0"/>
                <a:ea typeface="Calibri" pitchFamily="34" charset="0"/>
                <a:cs typeface="Calibri" pitchFamily="34" charset="0"/>
              </a:rPr>
              <a:t>Uitdrijving</a:t>
            </a:r>
          </a:p>
          <a:p>
            <a:pPr eaLnBrk="1" hangingPunct="1"/>
            <a:r>
              <a:rPr lang="nl-NL" altLang="nl-NL" sz="3600" smtClean="0">
                <a:latin typeface="Calibri" pitchFamily="34" charset="0"/>
                <a:ea typeface="Calibri" pitchFamily="34" charset="0"/>
                <a:cs typeface="Calibri" pitchFamily="34" charset="0"/>
              </a:rPr>
              <a:t>Nageboorte</a:t>
            </a:r>
          </a:p>
          <a:p>
            <a:pPr eaLnBrk="1" hangingPunct="1"/>
            <a:r>
              <a:rPr lang="nl-NL" altLang="nl-NL" sz="3600" smtClean="0">
                <a:latin typeface="Calibri" pitchFamily="34" charset="0"/>
                <a:ea typeface="Calibri" pitchFamily="34" charset="0"/>
                <a:cs typeface="Calibri" pitchFamily="34" charset="0"/>
              </a:rPr>
              <a:t>Herstel</a:t>
            </a:r>
            <a:r>
              <a:rPr lang="nl-NL" altLang="nl-NL" smtClean="0">
                <a:latin typeface="Calibri" pitchFamily="34" charset="0"/>
                <a:ea typeface="Calibri" pitchFamily="34" charset="0"/>
                <a:cs typeface="Calibri" pitchFamily="34" charset="0"/>
              </a:rPr>
              <a:t> </a:t>
            </a:r>
          </a:p>
        </p:txBody>
      </p:sp>
    </p:spTree>
    <p:extLst>
      <p:ext uri="{BB962C8B-B14F-4D97-AF65-F5344CB8AC3E}">
        <p14:creationId xmlns:p14="http://schemas.microsoft.com/office/powerpoint/2010/main" val="154718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55776" y="548680"/>
            <a:ext cx="4464496" cy="5952662"/>
          </a:xfrm>
        </p:spPr>
      </p:pic>
    </p:spTree>
    <p:extLst>
      <p:ext uri="{BB962C8B-B14F-4D97-AF65-F5344CB8AC3E}">
        <p14:creationId xmlns:p14="http://schemas.microsoft.com/office/powerpoint/2010/main" val="228082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Inwendig onderzoek, letten op:</a:t>
            </a:r>
          </a:p>
        </p:txBody>
      </p:sp>
      <p:sp>
        <p:nvSpPr>
          <p:cNvPr id="4099" name="Rectangle 3"/>
          <p:cNvSpPr>
            <a:spLocks noGrp="1" noChangeArrowheads="1"/>
          </p:cNvSpPr>
          <p:nvPr>
            <p:ph type="body" idx="1"/>
          </p:nvPr>
        </p:nvSpPr>
        <p:spPr>
          <a:xfrm>
            <a:off x="685800" y="1524000"/>
            <a:ext cx="7772400" cy="4953000"/>
          </a:xfrm>
        </p:spPr>
        <p:txBody>
          <a:bodyPr/>
          <a:lstStyle/>
          <a:p>
            <a:pPr eaLnBrk="1" hangingPunct="1"/>
            <a:r>
              <a:rPr lang="nl-NL" altLang="nl-NL" sz="2800" dirty="0" smtClean="0">
                <a:latin typeface="Calibri" pitchFamily="34" charset="0"/>
                <a:ea typeface="Calibri" pitchFamily="34" charset="0"/>
                <a:cs typeface="Calibri" pitchFamily="34" charset="0"/>
              </a:rPr>
              <a:t>Ligging kalf</a:t>
            </a:r>
          </a:p>
          <a:p>
            <a:pPr eaLnBrk="1" hangingPunct="1"/>
            <a:r>
              <a:rPr lang="nl-NL" altLang="nl-NL" sz="2800" dirty="0" smtClean="0">
                <a:latin typeface="Calibri" pitchFamily="34" charset="0"/>
                <a:ea typeface="Calibri" pitchFamily="34" charset="0"/>
                <a:cs typeface="Calibri" pitchFamily="34" charset="0"/>
              </a:rPr>
              <a:t>Ontsluiting cervix</a:t>
            </a:r>
          </a:p>
          <a:p>
            <a:pPr eaLnBrk="1" hangingPunct="1"/>
            <a:r>
              <a:rPr lang="nl-NL" altLang="nl-NL" sz="2800" dirty="0" smtClean="0">
                <a:latin typeface="Calibri" pitchFamily="34" charset="0"/>
                <a:ea typeface="Calibri" pitchFamily="34" charset="0"/>
                <a:cs typeface="Calibri" pitchFamily="34" charset="0"/>
              </a:rPr>
              <a:t>Levenstekenen</a:t>
            </a:r>
          </a:p>
          <a:p>
            <a:pPr eaLnBrk="1" hangingPunct="1"/>
            <a:r>
              <a:rPr lang="nl-NL" altLang="nl-NL" sz="2800" dirty="0" smtClean="0">
                <a:latin typeface="Calibri" pitchFamily="34" charset="0"/>
                <a:ea typeface="Calibri" pitchFamily="34" charset="0"/>
                <a:cs typeface="Calibri" pitchFamily="34" charset="0"/>
              </a:rPr>
              <a:t>Oprekken schede en kling</a:t>
            </a:r>
          </a:p>
          <a:p>
            <a:pPr eaLnBrk="1" hangingPunct="1"/>
            <a:r>
              <a:rPr lang="nl-NL" altLang="nl-NL" sz="2800" dirty="0" smtClean="0">
                <a:latin typeface="Calibri" pitchFamily="34" charset="0"/>
                <a:ea typeface="Calibri" pitchFamily="34" charset="0"/>
                <a:cs typeface="Calibri" pitchFamily="34" charset="0"/>
              </a:rPr>
              <a:t>Ligging navelstreng bij stuitligging</a:t>
            </a:r>
          </a:p>
          <a:p>
            <a:pPr eaLnBrk="1" hangingPunct="1"/>
            <a:r>
              <a:rPr lang="nl-NL" altLang="nl-NL" sz="2800" dirty="0" smtClean="0">
                <a:latin typeface="Calibri" pitchFamily="34" charset="0"/>
                <a:ea typeface="Calibri" pitchFamily="34" charset="0"/>
                <a:cs typeface="Calibri" pitchFamily="34" charset="0"/>
              </a:rPr>
              <a:t>Relatieve grootte kalf</a:t>
            </a:r>
          </a:p>
          <a:p>
            <a:pPr eaLnBrk="1" hangingPunct="1"/>
            <a:endParaRPr lang="nl-NL" altLang="nl-NL" sz="2800" dirty="0">
              <a:latin typeface="Calibri" pitchFamily="34" charset="0"/>
              <a:ea typeface="Calibri" pitchFamily="34" charset="0"/>
              <a:cs typeface="Calibri" pitchFamily="34" charset="0"/>
            </a:endParaRPr>
          </a:p>
          <a:p>
            <a:pPr eaLnBrk="1" hangingPunct="1"/>
            <a:endParaRPr lang="nl-NL" altLang="nl-NL" sz="2800" dirty="0" smtClean="0">
              <a:latin typeface="Calibri" pitchFamily="34" charset="0"/>
              <a:ea typeface="Calibri" pitchFamily="34" charset="0"/>
              <a:cs typeface="Calibri" pitchFamily="34" charset="0"/>
            </a:endParaRPr>
          </a:p>
          <a:p>
            <a:pPr eaLnBrk="1" hangingPunct="1"/>
            <a:r>
              <a:rPr lang="nl-NL" altLang="nl-NL" sz="2800" dirty="0" smtClean="0">
                <a:latin typeface="Calibri" pitchFamily="34" charset="0"/>
                <a:ea typeface="Calibri" pitchFamily="34" charset="0"/>
                <a:cs typeface="Calibri" pitchFamily="34" charset="0"/>
              </a:rPr>
              <a:t>Hygiëne!!!</a:t>
            </a:r>
          </a:p>
        </p:txBody>
      </p:sp>
    </p:spTree>
    <p:extLst>
      <p:ext uri="{BB962C8B-B14F-4D97-AF65-F5344CB8AC3E}">
        <p14:creationId xmlns:p14="http://schemas.microsoft.com/office/powerpoint/2010/main" val="903337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Algemene regels</a:t>
            </a:r>
          </a:p>
        </p:txBody>
      </p:sp>
      <p:sp>
        <p:nvSpPr>
          <p:cNvPr id="5123" name="Rectangle 3"/>
          <p:cNvSpPr>
            <a:spLocks noGrp="1" noChangeArrowheads="1"/>
          </p:cNvSpPr>
          <p:nvPr>
            <p:ph type="body" idx="1"/>
          </p:nvPr>
        </p:nvSpPr>
        <p:spPr>
          <a:xfrm>
            <a:off x="685800" y="1524000"/>
            <a:ext cx="7772400" cy="4953000"/>
          </a:xfrm>
        </p:spPr>
        <p:txBody>
          <a:bodyPr/>
          <a:lstStyle/>
          <a:p>
            <a:pPr eaLnBrk="1" hangingPunct="1"/>
            <a:r>
              <a:rPr lang="nl-NL" altLang="nl-NL" sz="2600" smtClean="0">
                <a:latin typeface="Calibri" pitchFamily="34" charset="0"/>
                <a:ea typeface="Calibri" pitchFamily="34" charset="0"/>
                <a:cs typeface="Calibri" pitchFamily="34" charset="0"/>
              </a:rPr>
              <a:t>Lichte geboorte -&gt; koe staat</a:t>
            </a:r>
          </a:p>
          <a:p>
            <a:pPr eaLnBrk="1" hangingPunct="1"/>
            <a:r>
              <a:rPr lang="nl-NL" altLang="nl-NL" sz="2600" smtClean="0">
                <a:latin typeface="Calibri" pitchFamily="34" charset="0"/>
                <a:ea typeface="Calibri" pitchFamily="34" charset="0"/>
                <a:cs typeface="Calibri" pitchFamily="34" charset="0"/>
              </a:rPr>
              <a:t>Zware geboorte -&gt; koe laten liggen + liggend houden</a:t>
            </a:r>
          </a:p>
          <a:p>
            <a:pPr lvl="1" eaLnBrk="1" hangingPunct="1"/>
            <a:r>
              <a:rPr lang="nl-NL" altLang="nl-NL" sz="2300" smtClean="0">
                <a:latin typeface="Calibri" pitchFamily="34" charset="0"/>
                <a:ea typeface="Calibri" pitchFamily="34" charset="0"/>
                <a:cs typeface="Calibri" pitchFamily="34" charset="0"/>
              </a:rPr>
              <a:t>Krachtiger persen </a:t>
            </a:r>
          </a:p>
          <a:p>
            <a:pPr lvl="1" eaLnBrk="1" hangingPunct="1"/>
            <a:r>
              <a:rPr lang="nl-NL" altLang="nl-NL" sz="2300" smtClean="0">
                <a:latin typeface="Calibri" pitchFamily="34" charset="0"/>
                <a:ea typeface="Calibri" pitchFamily="34" charset="0"/>
                <a:cs typeface="Calibri" pitchFamily="34" charset="0"/>
              </a:rPr>
              <a:t>Bekkenbanden meer ontspannen</a:t>
            </a:r>
          </a:p>
          <a:p>
            <a:pPr eaLnBrk="1" hangingPunct="1"/>
            <a:r>
              <a:rPr lang="nl-NL" altLang="nl-NL" sz="2600" smtClean="0">
                <a:latin typeface="Calibri" pitchFamily="34" charset="0"/>
                <a:ea typeface="Calibri" pitchFamily="34" charset="0"/>
                <a:cs typeface="Calibri" pitchFamily="34" charset="0"/>
              </a:rPr>
              <a:t>Achterstel niet laag laten liggen</a:t>
            </a:r>
          </a:p>
          <a:p>
            <a:pPr eaLnBrk="1" hangingPunct="1"/>
            <a:r>
              <a:rPr lang="nl-NL" altLang="nl-NL" sz="2600" smtClean="0">
                <a:latin typeface="Calibri" pitchFamily="34" charset="0"/>
                <a:ea typeface="Calibri" pitchFamily="34" charset="0"/>
                <a:cs typeface="Calibri" pitchFamily="34" charset="0"/>
              </a:rPr>
              <a:t>Alleen trekken als koe perst</a:t>
            </a:r>
          </a:p>
          <a:p>
            <a:pPr eaLnBrk="1" hangingPunct="1"/>
            <a:r>
              <a:rPr lang="nl-NL" altLang="nl-NL" sz="2600" smtClean="0">
                <a:latin typeface="Calibri" pitchFamily="34" charset="0"/>
                <a:ea typeface="Calibri" pitchFamily="34" charset="0"/>
                <a:cs typeface="Calibri" pitchFamily="34" charset="0"/>
              </a:rPr>
              <a:t>Max 2 personen trekken</a:t>
            </a:r>
          </a:p>
          <a:p>
            <a:pPr eaLnBrk="1" hangingPunct="1"/>
            <a:r>
              <a:rPr lang="nl-NL" altLang="nl-NL" sz="2600" smtClean="0">
                <a:latin typeface="Calibri" pitchFamily="34" charset="0"/>
                <a:ea typeface="Calibri" pitchFamily="34" charset="0"/>
                <a:cs typeface="Calibri" pitchFamily="34" charset="0"/>
              </a:rPr>
              <a:t>Richting van uier trekken</a:t>
            </a:r>
          </a:p>
          <a:p>
            <a:pPr eaLnBrk="1" hangingPunct="1"/>
            <a:r>
              <a:rPr lang="nl-NL" altLang="nl-NL" sz="2600" smtClean="0">
                <a:latin typeface="Calibri" pitchFamily="34" charset="0"/>
                <a:ea typeface="Calibri" pitchFamily="34" charset="0"/>
                <a:cs typeface="Calibri" pitchFamily="34" charset="0"/>
              </a:rPr>
              <a:t>Beurtelings aan 1 van de poten trekken</a:t>
            </a:r>
          </a:p>
          <a:p>
            <a:pPr eaLnBrk="1" hangingPunct="1"/>
            <a:r>
              <a:rPr lang="nl-NL" altLang="nl-NL" sz="2600" smtClean="0">
                <a:latin typeface="Calibri" pitchFamily="34" charset="0"/>
                <a:ea typeface="Calibri" pitchFamily="34" charset="0"/>
                <a:cs typeface="Calibri" pitchFamily="34" charset="0"/>
              </a:rPr>
              <a:t>Voldoende glijmiddel gebruiken</a:t>
            </a:r>
          </a:p>
        </p:txBody>
      </p:sp>
    </p:spTree>
    <p:extLst>
      <p:ext uri="{BB962C8B-B14F-4D97-AF65-F5344CB8AC3E}">
        <p14:creationId xmlns:p14="http://schemas.microsoft.com/office/powerpoint/2010/main" val="67623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2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Liggingen </a:t>
            </a:r>
            <a:endParaRPr lang="nl-NL" dirty="0"/>
          </a:p>
        </p:txBody>
      </p:sp>
      <p:sp>
        <p:nvSpPr>
          <p:cNvPr id="3" name="Tijdelijke aanduiding voor inhoud 2"/>
          <p:cNvSpPr>
            <a:spLocks noGrp="1"/>
          </p:cNvSpPr>
          <p:nvPr>
            <p:ph sz="quarter" idx="1"/>
          </p:nvPr>
        </p:nvSpPr>
        <p:spPr/>
        <p:txBody>
          <a:bodyPr/>
          <a:lstStyle/>
          <a:p>
            <a:endParaRPr lang="nl-NL"/>
          </a:p>
        </p:txBody>
      </p:sp>
    </p:spTree>
    <p:extLst>
      <p:ext uri="{BB962C8B-B14F-4D97-AF65-F5344CB8AC3E}">
        <p14:creationId xmlns:p14="http://schemas.microsoft.com/office/powerpoint/2010/main" val="122234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Kopligging</a:t>
            </a:r>
          </a:p>
        </p:txBody>
      </p:sp>
      <p:pic>
        <p:nvPicPr>
          <p:cNvPr id="6149" name="Picture 5" descr="C:\DOCUME~1\STELTM~1\LOCALS~1\Temp\~DEST\SCAN001.BMP"/>
          <p:cNvPicPr>
            <a:picLocks noGrp="1" noChangeAspect="1" noChangeArrowheads="1"/>
          </p:cNvPicPr>
          <p:nvPr>
            <p:ph type="clipArt" sz="half" idx="2"/>
          </p:nvPr>
        </p:nvPicPr>
        <p:blipFill>
          <a:blip r:embed="rId2">
            <a:clrChange>
              <a:clrFrom>
                <a:srgbClr val="FAFDFF"/>
              </a:clrFrom>
              <a:clrTo>
                <a:srgbClr val="FAFDFF">
                  <a:alpha val="0"/>
                </a:srgbClr>
              </a:clrTo>
            </a:clrChange>
            <a:extLst>
              <a:ext uri="{28A0092B-C50C-407E-A947-70E740481C1C}">
                <a14:useLocalDpi xmlns:a14="http://schemas.microsoft.com/office/drawing/2010/main" val="0"/>
              </a:ext>
            </a:extLst>
          </a:blip>
          <a:srcRect t="8316" r="11351" b="59259"/>
          <a:stretch>
            <a:fillRect/>
          </a:stretch>
        </p:blipFill>
        <p:spPr>
          <a:xfrm>
            <a:off x="4038600" y="1752600"/>
            <a:ext cx="412115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p:cNvSpPr>
            <a:spLocks noGrp="1" noChangeArrowheads="1"/>
          </p:cNvSpPr>
          <p:nvPr>
            <p:ph type="body" sz="half" idx="1"/>
          </p:nvPr>
        </p:nvSpPr>
        <p:spPr>
          <a:xfrm>
            <a:off x="685800" y="1524000"/>
            <a:ext cx="3124200" cy="4953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In de geboorteweg liggen de klauwtjes, met daarop de kop.</a:t>
            </a:r>
          </a:p>
        </p:txBody>
      </p:sp>
    </p:spTree>
    <p:extLst>
      <p:ext uri="{BB962C8B-B14F-4D97-AF65-F5344CB8AC3E}">
        <p14:creationId xmlns:p14="http://schemas.microsoft.com/office/powerpoint/2010/main" val="877615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1+#ppt_w/2"/>
                                          </p:val>
                                        </p:tav>
                                        <p:tav tm="100000">
                                          <p:val>
                                            <p:strVal val="#ppt_x"/>
                                          </p:val>
                                        </p:tav>
                                      </p:tavLst>
                                    </p:anim>
                                    <p:anim calcmode="lin" valueType="num">
                                      <p:cBhvr additive="base">
                                        <p:cTn id="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838200"/>
          </a:xfrm>
        </p:spPr>
        <p:txBody>
          <a:bodyPr/>
          <a:lstStyle/>
          <a:p>
            <a:pPr eaLnBrk="1" hangingPunct="1"/>
            <a:r>
              <a:rPr lang="nl-NL" altLang="nl-NL" sz="4000" b="1" smtClean="0">
                <a:latin typeface="Calibri" pitchFamily="34" charset="0"/>
                <a:ea typeface="Calibri" pitchFamily="34" charset="0"/>
                <a:cs typeface="Calibri" pitchFamily="34" charset="0"/>
              </a:rPr>
              <a:t>Stuitligging</a:t>
            </a:r>
          </a:p>
        </p:txBody>
      </p:sp>
      <p:sp>
        <p:nvSpPr>
          <p:cNvPr id="7171" name="Rectangle 3"/>
          <p:cNvSpPr>
            <a:spLocks noGrp="1" noChangeArrowheads="1"/>
          </p:cNvSpPr>
          <p:nvPr>
            <p:ph type="body" sz="half" idx="1"/>
          </p:nvPr>
        </p:nvSpPr>
        <p:spPr>
          <a:xfrm>
            <a:off x="685800" y="1524000"/>
            <a:ext cx="3124200" cy="4953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In de geboorteweg is de onderkant van de klauwtjes te zien. Bij nader onderzoek blijken deze van de achterpoten te zijn. </a:t>
            </a:r>
          </a:p>
        </p:txBody>
      </p:sp>
      <p:pic>
        <p:nvPicPr>
          <p:cNvPr id="7173" name="Picture 5" descr="C:\DOCUME~1\STELTM~1\LOCALS~1\Temp\~DEST\SCAN00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4208" t="42308" r="12500" b="29488"/>
          <a:stretch>
            <a:fillRect/>
          </a:stretch>
        </p:blipFill>
        <p:spPr>
          <a:xfrm>
            <a:off x="4038600" y="1676400"/>
            <a:ext cx="4524375"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793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1+#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Moeilijke geboortes</a:t>
            </a:r>
          </a:p>
        </p:txBody>
      </p:sp>
      <p:sp>
        <p:nvSpPr>
          <p:cNvPr id="9219" name="Rectangle 3"/>
          <p:cNvSpPr>
            <a:spLocks noGrp="1" noChangeArrowheads="1"/>
          </p:cNvSpPr>
          <p:nvPr>
            <p:ph type="body" idx="1"/>
          </p:nvPr>
        </p:nvSpPr>
        <p:spPr>
          <a:xfrm>
            <a:off x="685800" y="1524000"/>
            <a:ext cx="7772400" cy="4953000"/>
          </a:xfrm>
        </p:spPr>
        <p:txBody>
          <a:bodyPr/>
          <a:lstStyle/>
          <a:p>
            <a:pPr eaLnBrk="1" hangingPunct="1"/>
            <a:r>
              <a:rPr lang="nl-NL" altLang="nl-NL" sz="2800" smtClean="0">
                <a:latin typeface="Calibri" pitchFamily="34" charset="0"/>
                <a:ea typeface="Calibri" pitchFamily="34" charset="0"/>
                <a:cs typeface="Calibri" pitchFamily="34" charset="0"/>
              </a:rPr>
              <a:t>Bij vaarzen 15%, bij koeien 5%</a:t>
            </a:r>
          </a:p>
          <a:p>
            <a:pPr eaLnBrk="1" hangingPunct="1"/>
            <a:r>
              <a:rPr lang="nl-NL" altLang="nl-NL" sz="2800" smtClean="0">
                <a:latin typeface="Calibri" pitchFamily="34" charset="0"/>
                <a:ea typeface="Calibri" pitchFamily="34" charset="0"/>
                <a:cs typeface="Calibri" pitchFamily="34" charset="0"/>
              </a:rPr>
              <a:t>Veroorzaakt door passageproblemen in bekkenkanaal</a:t>
            </a:r>
          </a:p>
          <a:p>
            <a:pPr eaLnBrk="1" hangingPunct="1"/>
            <a:r>
              <a:rPr lang="nl-NL" altLang="nl-NL" sz="2800" smtClean="0">
                <a:latin typeface="Calibri" pitchFamily="34" charset="0"/>
                <a:ea typeface="Calibri" pitchFamily="34" charset="0"/>
                <a:cs typeface="Calibri" pitchFamily="34" charset="0"/>
              </a:rPr>
              <a:t>Reposietieleer behandeld abnormale liggingen en leert maatregelen om ligging op te heffen en geboorte mogelijk te maken</a:t>
            </a:r>
          </a:p>
        </p:txBody>
      </p:sp>
    </p:spTree>
    <p:extLst>
      <p:ext uri="{BB962C8B-B14F-4D97-AF65-F5344CB8AC3E}">
        <p14:creationId xmlns:p14="http://schemas.microsoft.com/office/powerpoint/2010/main" val="2518410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Oorzaken abnormale liggingen</a:t>
            </a:r>
          </a:p>
        </p:txBody>
      </p:sp>
      <p:sp>
        <p:nvSpPr>
          <p:cNvPr id="10243" name="Rectangle 3"/>
          <p:cNvSpPr>
            <a:spLocks noGrp="1" noChangeArrowheads="1"/>
          </p:cNvSpPr>
          <p:nvPr>
            <p:ph type="body" idx="1"/>
          </p:nvPr>
        </p:nvSpPr>
        <p:spPr>
          <a:xfrm>
            <a:off x="685800" y="1524000"/>
            <a:ext cx="7772400" cy="4953000"/>
          </a:xfrm>
        </p:spPr>
        <p:txBody>
          <a:bodyPr/>
          <a:lstStyle/>
          <a:p>
            <a:pPr eaLnBrk="1" hangingPunct="1"/>
            <a:r>
              <a:rPr lang="nl-NL" altLang="nl-NL" sz="2800" smtClean="0">
                <a:latin typeface="Calibri" pitchFamily="34" charset="0"/>
                <a:ea typeface="Calibri" pitchFamily="34" charset="0"/>
                <a:cs typeface="Calibri" pitchFamily="34" charset="0"/>
              </a:rPr>
              <a:t>Dode vrucht, verkeerde strekking</a:t>
            </a:r>
          </a:p>
          <a:p>
            <a:pPr eaLnBrk="1" hangingPunct="1"/>
            <a:r>
              <a:rPr lang="nl-NL" altLang="nl-NL" sz="2800" smtClean="0">
                <a:latin typeface="Calibri" pitchFamily="34" charset="0"/>
                <a:ea typeface="Calibri" pitchFamily="34" charset="0"/>
                <a:cs typeface="Calibri" pitchFamily="34" charset="0"/>
              </a:rPr>
              <a:t>Grote vrucht, gebrek aan ruimte bij strekking</a:t>
            </a:r>
          </a:p>
          <a:p>
            <a:pPr eaLnBrk="1" hangingPunct="1"/>
            <a:r>
              <a:rPr lang="nl-NL" altLang="nl-NL" sz="2800" smtClean="0">
                <a:latin typeface="Calibri" pitchFamily="34" charset="0"/>
                <a:ea typeface="Calibri" pitchFamily="34" charset="0"/>
                <a:cs typeface="Calibri" pitchFamily="34" charset="0"/>
              </a:rPr>
              <a:t>Tweelingdracht, belemmering strekking</a:t>
            </a:r>
          </a:p>
          <a:p>
            <a:pPr eaLnBrk="1" hangingPunct="1"/>
            <a:r>
              <a:rPr lang="nl-NL" altLang="nl-NL" sz="2800" smtClean="0">
                <a:latin typeface="Calibri" pitchFamily="34" charset="0"/>
                <a:ea typeface="Calibri" pitchFamily="34" charset="0"/>
                <a:cs typeface="Calibri" pitchFamily="34" charset="0"/>
              </a:rPr>
              <a:t>Onvoldoende ontsluiting cervix</a:t>
            </a:r>
          </a:p>
          <a:p>
            <a:pPr eaLnBrk="1" hangingPunct="1"/>
            <a:r>
              <a:rPr lang="nl-NL" altLang="nl-NL" sz="2800" smtClean="0">
                <a:latin typeface="Calibri" pitchFamily="34" charset="0"/>
                <a:ea typeface="Calibri" pitchFamily="34" charset="0"/>
                <a:cs typeface="Calibri" pitchFamily="34" charset="0"/>
              </a:rPr>
              <a:t>Zwakke weeën, onvoldoende strekking + draaiing vrucht</a:t>
            </a:r>
          </a:p>
          <a:p>
            <a:pPr eaLnBrk="1" hangingPunct="1"/>
            <a:r>
              <a:rPr lang="nl-NL" altLang="nl-NL" sz="2800" smtClean="0">
                <a:latin typeface="Calibri" pitchFamily="34" charset="0"/>
                <a:ea typeface="Calibri" pitchFamily="34" charset="0"/>
                <a:cs typeface="Calibri" pitchFamily="34" charset="0"/>
              </a:rPr>
              <a:t>Te sterke weeën, onvoldoende ruimte voor strekking</a:t>
            </a:r>
          </a:p>
          <a:p>
            <a:pPr eaLnBrk="1" hangingPunct="1"/>
            <a:r>
              <a:rPr lang="nl-NL" altLang="nl-NL" sz="2800" smtClean="0">
                <a:latin typeface="Calibri" pitchFamily="34" charset="0"/>
                <a:ea typeface="Calibri" pitchFamily="34" charset="0"/>
                <a:cs typeface="Calibri" pitchFamily="34" charset="0"/>
              </a:rPr>
              <a:t>Te vroeg barsten waterblaas</a:t>
            </a:r>
          </a:p>
          <a:p>
            <a:pPr eaLnBrk="1" hangingPunct="1"/>
            <a:r>
              <a:rPr lang="nl-NL" altLang="nl-NL" sz="2800" smtClean="0">
                <a:latin typeface="Calibri" pitchFamily="34" charset="0"/>
                <a:ea typeface="Calibri" pitchFamily="34" charset="0"/>
                <a:cs typeface="Calibri" pitchFamily="34" charset="0"/>
              </a:rPr>
              <a:t>Te vroeg aangewende trekkracht</a:t>
            </a:r>
          </a:p>
        </p:txBody>
      </p:sp>
    </p:spTree>
    <p:extLst>
      <p:ext uri="{BB962C8B-B14F-4D97-AF65-F5344CB8AC3E}">
        <p14:creationId xmlns:p14="http://schemas.microsoft.com/office/powerpoint/2010/main" val="1975303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Algemene maatregelen</a:t>
            </a:r>
          </a:p>
        </p:txBody>
      </p:sp>
      <p:sp>
        <p:nvSpPr>
          <p:cNvPr id="11267" name="Rectangle 3"/>
          <p:cNvSpPr>
            <a:spLocks noGrp="1" noChangeArrowheads="1"/>
          </p:cNvSpPr>
          <p:nvPr>
            <p:ph type="body" idx="1"/>
          </p:nvPr>
        </p:nvSpPr>
        <p:spPr>
          <a:xfrm>
            <a:off x="685800" y="1524000"/>
            <a:ext cx="7772400" cy="4953000"/>
          </a:xfrm>
        </p:spPr>
        <p:txBody>
          <a:bodyPr/>
          <a:lstStyle/>
          <a:p>
            <a:pPr eaLnBrk="1" hangingPunct="1"/>
            <a:r>
              <a:rPr lang="nl-NL" altLang="nl-NL" sz="2800" smtClean="0">
                <a:latin typeface="Calibri" pitchFamily="34" charset="0"/>
                <a:ea typeface="Calibri" pitchFamily="34" charset="0"/>
                <a:cs typeface="Calibri" pitchFamily="34" charset="0"/>
              </a:rPr>
              <a:t>Zorgen voor goede hygiëne</a:t>
            </a:r>
          </a:p>
          <a:p>
            <a:pPr eaLnBrk="1" hangingPunct="1"/>
            <a:r>
              <a:rPr lang="nl-NL" altLang="nl-NL" sz="2800" smtClean="0">
                <a:latin typeface="Calibri" pitchFamily="34" charset="0"/>
                <a:ea typeface="Calibri" pitchFamily="34" charset="0"/>
                <a:cs typeface="Calibri" pitchFamily="34" charset="0"/>
              </a:rPr>
              <a:t>Inwendig onderzoek bij staand dier</a:t>
            </a:r>
          </a:p>
          <a:p>
            <a:pPr lvl="1" eaLnBrk="1" hangingPunct="1"/>
            <a:r>
              <a:rPr lang="nl-NL" altLang="nl-NL" sz="2400" smtClean="0">
                <a:latin typeface="Calibri" pitchFamily="34" charset="0"/>
                <a:ea typeface="Calibri" pitchFamily="34" charset="0"/>
                <a:cs typeface="Calibri" pitchFamily="34" charset="0"/>
              </a:rPr>
              <a:t>Oriëntatie makkelijker</a:t>
            </a:r>
          </a:p>
          <a:p>
            <a:pPr lvl="1" eaLnBrk="1" hangingPunct="1"/>
            <a:r>
              <a:rPr lang="nl-NL" altLang="nl-NL" sz="2400" smtClean="0">
                <a:latin typeface="Calibri" pitchFamily="34" charset="0"/>
                <a:ea typeface="Calibri" pitchFamily="34" charset="0"/>
                <a:cs typeface="Calibri" pitchFamily="34" charset="0"/>
              </a:rPr>
              <a:t>Werken makkelijker</a:t>
            </a:r>
          </a:p>
          <a:p>
            <a:pPr lvl="1" eaLnBrk="1" hangingPunct="1"/>
            <a:r>
              <a:rPr lang="nl-NL" altLang="nl-NL" sz="2400" smtClean="0">
                <a:latin typeface="Calibri" pitchFamily="34" charset="0"/>
                <a:ea typeface="Calibri" pitchFamily="34" charset="0"/>
                <a:cs typeface="Calibri" pitchFamily="34" charset="0"/>
              </a:rPr>
              <a:t>Meer plaats</a:t>
            </a:r>
          </a:p>
          <a:p>
            <a:pPr lvl="1" eaLnBrk="1" hangingPunct="1"/>
            <a:r>
              <a:rPr lang="nl-NL" altLang="nl-NL" sz="2400" smtClean="0">
                <a:latin typeface="Calibri" pitchFamily="34" charset="0"/>
                <a:ea typeface="Calibri" pitchFamily="34" charset="0"/>
                <a:cs typeface="Calibri" pitchFamily="34" charset="0"/>
              </a:rPr>
              <a:t>Minder kracht koe</a:t>
            </a:r>
          </a:p>
          <a:p>
            <a:pPr eaLnBrk="1" hangingPunct="1"/>
            <a:r>
              <a:rPr lang="nl-NL" altLang="nl-NL" sz="2800" smtClean="0">
                <a:latin typeface="Calibri" pitchFamily="34" charset="0"/>
                <a:ea typeface="Calibri" pitchFamily="34" charset="0"/>
                <a:cs typeface="Calibri" pitchFamily="34" charset="0"/>
              </a:rPr>
              <a:t>Voorzichtigheid boven alles</a:t>
            </a:r>
          </a:p>
        </p:txBody>
      </p:sp>
    </p:spTree>
    <p:extLst>
      <p:ext uri="{BB962C8B-B14F-4D97-AF65-F5344CB8AC3E}">
        <p14:creationId xmlns:p14="http://schemas.microsoft.com/office/powerpoint/2010/main" val="108418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Oplossing afwijkende liggingen</a:t>
            </a:r>
          </a:p>
        </p:txBody>
      </p:sp>
      <p:sp>
        <p:nvSpPr>
          <p:cNvPr id="12291" name="Rectangle 3"/>
          <p:cNvSpPr>
            <a:spLocks noGrp="1" noChangeArrowheads="1"/>
          </p:cNvSpPr>
          <p:nvPr>
            <p:ph type="body" idx="1"/>
          </p:nvPr>
        </p:nvSpPr>
        <p:spPr>
          <a:xfrm>
            <a:off x="685800" y="1524000"/>
            <a:ext cx="7772400" cy="4572000"/>
          </a:xfrm>
        </p:spPr>
        <p:txBody>
          <a:bodyPr/>
          <a:lstStyle/>
          <a:p>
            <a:pPr marL="609600" indent="-609600" eaLnBrk="1" hangingPunct="1">
              <a:buFontTx/>
              <a:buAutoNum type="arabicPeriod"/>
            </a:pPr>
            <a:r>
              <a:rPr lang="nl-NL" altLang="nl-NL" sz="2800" smtClean="0">
                <a:latin typeface="Calibri" pitchFamily="34" charset="0"/>
                <a:ea typeface="Calibri" pitchFamily="34" charset="0"/>
                <a:cs typeface="Calibri" pitchFamily="34" charset="0"/>
              </a:rPr>
              <a:t>Repositie</a:t>
            </a:r>
          </a:p>
          <a:p>
            <a:pPr marL="609600" indent="-609600" eaLnBrk="1" hangingPunct="1">
              <a:buFontTx/>
              <a:buAutoNum type="arabicPeriod"/>
            </a:pPr>
            <a:r>
              <a:rPr lang="nl-NL" altLang="nl-NL" sz="2800" smtClean="0">
                <a:latin typeface="Calibri" pitchFamily="34" charset="0"/>
                <a:ea typeface="Calibri" pitchFamily="34" charset="0"/>
                <a:cs typeface="Calibri" pitchFamily="34" charset="0"/>
              </a:rPr>
              <a:t>Verlossing in afwijkende houding</a:t>
            </a:r>
          </a:p>
          <a:p>
            <a:pPr marL="609600" indent="-609600" eaLnBrk="1" hangingPunct="1">
              <a:buFontTx/>
              <a:buAutoNum type="arabicPeriod"/>
            </a:pPr>
            <a:r>
              <a:rPr lang="nl-NL" altLang="nl-NL" sz="2800" smtClean="0">
                <a:latin typeface="Calibri" pitchFamily="34" charset="0"/>
                <a:ea typeface="Calibri" pitchFamily="34" charset="0"/>
                <a:cs typeface="Calibri" pitchFamily="34" charset="0"/>
              </a:rPr>
              <a:t>Keizersnede </a:t>
            </a:r>
          </a:p>
          <a:p>
            <a:pPr marL="609600" indent="-609600" eaLnBrk="1" hangingPunct="1">
              <a:buFontTx/>
              <a:buAutoNum type="arabicPeriod"/>
            </a:pPr>
            <a:r>
              <a:rPr lang="nl-NL" altLang="nl-NL" sz="2800" smtClean="0">
                <a:latin typeface="Calibri" pitchFamily="34" charset="0"/>
                <a:ea typeface="Calibri" pitchFamily="34" charset="0"/>
                <a:cs typeface="Calibri" pitchFamily="34" charset="0"/>
              </a:rPr>
              <a:t>Afzagen van de vrucht</a:t>
            </a:r>
          </a:p>
        </p:txBody>
      </p:sp>
    </p:spTree>
    <p:extLst>
      <p:ext uri="{BB962C8B-B14F-4D97-AF65-F5344CB8AC3E}">
        <p14:creationId xmlns:p14="http://schemas.microsoft.com/office/powerpoint/2010/main" val="4137231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Voorbereiding</a:t>
            </a:r>
          </a:p>
        </p:txBody>
      </p:sp>
      <p:sp>
        <p:nvSpPr>
          <p:cNvPr id="4099" name="Rectangle 3"/>
          <p:cNvSpPr>
            <a:spLocks noGrp="1" noChangeArrowheads="1"/>
          </p:cNvSpPr>
          <p:nvPr>
            <p:ph type="body" idx="1"/>
          </p:nvPr>
        </p:nvSpPr>
        <p:spPr/>
        <p:txBody>
          <a:bodyPr/>
          <a:lstStyle/>
          <a:p>
            <a:pPr eaLnBrk="1" hangingPunct="1">
              <a:lnSpc>
                <a:spcPct val="90000"/>
              </a:lnSpc>
            </a:pPr>
            <a:r>
              <a:rPr lang="nl-NL" altLang="nl-NL" sz="3400" smtClean="0">
                <a:latin typeface="Calibri" pitchFamily="34" charset="0"/>
                <a:ea typeface="Calibri" pitchFamily="34" charset="0"/>
                <a:cs typeface="Calibri" pitchFamily="34" charset="0"/>
              </a:rPr>
              <a:t>Opuieren – enkele weken voor afkalven</a:t>
            </a:r>
          </a:p>
          <a:p>
            <a:pPr eaLnBrk="1" hangingPunct="1">
              <a:lnSpc>
                <a:spcPct val="90000"/>
              </a:lnSpc>
            </a:pPr>
            <a:r>
              <a:rPr lang="nl-NL" altLang="nl-NL" sz="3400" smtClean="0">
                <a:latin typeface="Calibri" pitchFamily="34" charset="0"/>
                <a:ea typeface="Calibri" pitchFamily="34" charset="0"/>
                <a:cs typeface="Calibri" pitchFamily="34" charset="0"/>
              </a:rPr>
              <a:t>Biestmelk </a:t>
            </a:r>
          </a:p>
          <a:p>
            <a:pPr eaLnBrk="1" hangingPunct="1">
              <a:lnSpc>
                <a:spcPct val="90000"/>
              </a:lnSpc>
            </a:pPr>
            <a:r>
              <a:rPr lang="nl-NL" altLang="nl-NL" sz="3400" smtClean="0">
                <a:latin typeface="Calibri" pitchFamily="34" charset="0"/>
                <a:ea typeface="Calibri" pitchFamily="34" charset="0"/>
                <a:cs typeface="Calibri" pitchFamily="34" charset="0"/>
              </a:rPr>
              <a:t>Banden zakken</a:t>
            </a:r>
          </a:p>
          <a:p>
            <a:pPr eaLnBrk="1" hangingPunct="1">
              <a:lnSpc>
                <a:spcPct val="90000"/>
              </a:lnSpc>
            </a:pPr>
            <a:r>
              <a:rPr lang="nl-NL" altLang="nl-NL" sz="3400" smtClean="0">
                <a:latin typeface="Calibri" pitchFamily="34" charset="0"/>
                <a:ea typeface="Calibri" pitchFamily="34" charset="0"/>
                <a:cs typeface="Calibri" pitchFamily="34" charset="0"/>
              </a:rPr>
              <a:t>Kling zwelt op – slijm</a:t>
            </a:r>
          </a:p>
          <a:p>
            <a:pPr eaLnBrk="1" hangingPunct="1">
              <a:lnSpc>
                <a:spcPct val="90000"/>
              </a:lnSpc>
            </a:pPr>
            <a:r>
              <a:rPr lang="nl-NL" altLang="nl-NL" sz="3400" smtClean="0">
                <a:latin typeface="Calibri" pitchFamily="34" charset="0"/>
                <a:ea typeface="Calibri" pitchFamily="34" charset="0"/>
                <a:cs typeface="Calibri" pitchFamily="34" charset="0"/>
              </a:rPr>
              <a:t>Onrust, daling lichaamstemperatuur, afzonderen</a:t>
            </a:r>
          </a:p>
        </p:txBody>
      </p:sp>
    </p:spTree>
    <p:extLst>
      <p:ext uri="{BB962C8B-B14F-4D97-AF65-F5344CB8AC3E}">
        <p14:creationId xmlns:p14="http://schemas.microsoft.com/office/powerpoint/2010/main" val="2149767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Gebruik krik - gevaar</a:t>
            </a:r>
          </a:p>
        </p:txBody>
      </p:sp>
      <p:sp>
        <p:nvSpPr>
          <p:cNvPr id="13315" name="Rectangle 3"/>
          <p:cNvSpPr>
            <a:spLocks noGrp="1" noChangeArrowheads="1"/>
          </p:cNvSpPr>
          <p:nvPr>
            <p:ph type="body" idx="1"/>
          </p:nvPr>
        </p:nvSpPr>
        <p:spPr>
          <a:xfrm>
            <a:off x="685800" y="1524000"/>
            <a:ext cx="7772400" cy="4572000"/>
          </a:xfrm>
        </p:spPr>
        <p:txBody>
          <a:bodyPr/>
          <a:lstStyle/>
          <a:p>
            <a:pPr eaLnBrk="1" hangingPunct="1"/>
            <a:r>
              <a:rPr lang="nl-NL" altLang="nl-NL" sz="2800" smtClean="0">
                <a:latin typeface="Calibri" pitchFamily="34" charset="0"/>
                <a:ea typeface="Calibri" pitchFamily="34" charset="0"/>
                <a:cs typeface="Calibri" pitchFamily="34" charset="0"/>
              </a:rPr>
              <a:t>Te grote trekkracht, beschadiging bekken</a:t>
            </a:r>
          </a:p>
          <a:p>
            <a:pPr eaLnBrk="1" hangingPunct="1"/>
            <a:r>
              <a:rPr lang="nl-NL" altLang="nl-NL" sz="2800" smtClean="0">
                <a:latin typeface="Calibri" pitchFamily="34" charset="0"/>
                <a:ea typeface="Calibri" pitchFamily="34" charset="0"/>
                <a:cs typeface="Calibri" pitchFamily="34" charset="0"/>
              </a:rPr>
              <a:t>Constante druk, weefselbeschadiging</a:t>
            </a:r>
          </a:p>
          <a:p>
            <a:pPr eaLnBrk="1" hangingPunct="1"/>
            <a:r>
              <a:rPr lang="nl-NL" altLang="nl-NL" sz="2800" smtClean="0">
                <a:latin typeface="Calibri" pitchFamily="34" charset="0"/>
                <a:ea typeface="Calibri" pitchFamily="34" charset="0"/>
                <a:cs typeface="Calibri" pitchFamily="34" charset="0"/>
              </a:rPr>
              <a:t>Tijdverlies bij ontspannen + los maken kalf</a:t>
            </a:r>
          </a:p>
          <a:p>
            <a:pPr eaLnBrk="1" hangingPunct="1"/>
            <a:r>
              <a:rPr lang="nl-NL" altLang="nl-NL" sz="2800" smtClean="0">
                <a:latin typeface="Calibri" pitchFamily="34" charset="0"/>
                <a:ea typeface="Calibri" pitchFamily="34" charset="0"/>
                <a:cs typeface="Calibri" pitchFamily="34" charset="0"/>
              </a:rPr>
              <a:t>Niet afwisselend aan 1 van beide poten trekken</a:t>
            </a:r>
          </a:p>
          <a:p>
            <a:pPr eaLnBrk="1" hangingPunct="1"/>
            <a:r>
              <a:rPr lang="nl-NL" altLang="nl-NL" sz="2800" smtClean="0">
                <a:latin typeface="Calibri" pitchFamily="34" charset="0"/>
                <a:ea typeface="Calibri" pitchFamily="34" charset="0"/>
                <a:cs typeface="Calibri" pitchFamily="34" charset="0"/>
              </a:rPr>
              <a:t>Gladmaken + oprekken ter voorkoming uitscheuren vaak niet mogelijk</a:t>
            </a:r>
          </a:p>
        </p:txBody>
      </p:sp>
    </p:spTree>
    <p:extLst>
      <p:ext uri="{BB962C8B-B14F-4D97-AF65-F5344CB8AC3E}">
        <p14:creationId xmlns:p14="http://schemas.microsoft.com/office/powerpoint/2010/main" val="3528399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Carpaalligging</a:t>
            </a:r>
            <a:r>
              <a:rPr lang="nl-NL" altLang="nl-NL" smtClean="0">
                <a:latin typeface="Calibri" pitchFamily="34" charset="0"/>
                <a:ea typeface="Calibri" pitchFamily="34" charset="0"/>
                <a:cs typeface="Calibri" pitchFamily="34" charset="0"/>
              </a:rPr>
              <a:t> </a:t>
            </a:r>
          </a:p>
        </p:txBody>
      </p:sp>
      <p:sp>
        <p:nvSpPr>
          <p:cNvPr id="23555" name="Rectangle 3"/>
          <p:cNvSpPr>
            <a:spLocks noGrp="1" noChangeArrowheads="1"/>
          </p:cNvSpPr>
          <p:nvPr>
            <p:ph type="body" sz="half" idx="1"/>
          </p:nvPr>
        </p:nvSpPr>
        <p:spPr>
          <a:xfrm>
            <a:off x="685800" y="1524000"/>
            <a:ext cx="3124200" cy="4572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Een voorpoot is niet gestrekt, maar ligt, gebogen in het schoudergewricht, de elleboog en de voorknie, naast de hals en de borstkas van het kalf.</a:t>
            </a:r>
          </a:p>
        </p:txBody>
      </p:sp>
      <p:pic>
        <p:nvPicPr>
          <p:cNvPr id="23556" name="Picture 4" descr="C:\DOCUME~1\STELTM~1\LOCALS~1\Temp\~DEST\0001iw\SCAN00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40741" r="12500" b="31482"/>
          <a:stretch>
            <a:fillRect/>
          </a:stretch>
        </p:blipFill>
        <p:spPr>
          <a:xfrm>
            <a:off x="4038600" y="1752600"/>
            <a:ext cx="480060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5992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1+#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additive="base">
                                        <p:cTn id="19" dur="500" fill="hold"/>
                                        <p:tgtEl>
                                          <p:spTgt spid="23554"/>
                                        </p:tgtEl>
                                        <p:attrNameLst>
                                          <p:attrName>ppt_x</p:attrName>
                                        </p:attrNameLst>
                                      </p:cBhvr>
                                      <p:tavLst>
                                        <p:tav tm="0">
                                          <p:val>
                                            <p:strVal val="#ppt_x"/>
                                          </p:val>
                                        </p:tav>
                                        <p:tav tm="100000">
                                          <p:val>
                                            <p:strVal val="#ppt_x"/>
                                          </p:val>
                                        </p:tav>
                                      </p:tavLst>
                                    </p:anim>
                                    <p:anim calcmode="lin" valueType="num">
                                      <p:cBhvr additive="base">
                                        <p:cTn id="20"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Rugligging in kopligging</a:t>
            </a:r>
          </a:p>
        </p:txBody>
      </p:sp>
      <p:sp>
        <p:nvSpPr>
          <p:cNvPr id="14339" name="Rectangle 3"/>
          <p:cNvSpPr>
            <a:spLocks noGrp="1" noChangeArrowheads="1"/>
          </p:cNvSpPr>
          <p:nvPr>
            <p:ph type="body" sz="half" idx="1"/>
          </p:nvPr>
        </p:nvSpPr>
        <p:spPr>
          <a:xfrm>
            <a:off x="685800" y="1524000"/>
            <a:ext cx="3124200" cy="4572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In de geboorteweg is de onderkant van de klauwtjes te zien. Bij nader onderzoek blijken deze van de voorpoten te zijn.</a:t>
            </a:r>
          </a:p>
        </p:txBody>
      </p:sp>
      <p:pic>
        <p:nvPicPr>
          <p:cNvPr id="14341" name="Picture 5" descr="C:\DOCUME~1\STELTM~1\LOCALS~1\Temp\~DEST\SCAN00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3850" t="70370" r="12727" b="3528"/>
          <a:stretch>
            <a:fillRect/>
          </a:stretch>
        </p:blipFill>
        <p:spPr>
          <a:xfrm>
            <a:off x="4038600" y="1676400"/>
            <a:ext cx="4953000" cy="485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66780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1+#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additive="base">
                                        <p:cTn id="19" dur="500" fill="hold"/>
                                        <p:tgtEl>
                                          <p:spTgt spid="14338"/>
                                        </p:tgtEl>
                                        <p:attrNameLst>
                                          <p:attrName>ppt_x</p:attrName>
                                        </p:attrNameLst>
                                      </p:cBhvr>
                                      <p:tavLst>
                                        <p:tav tm="0">
                                          <p:val>
                                            <p:strVal val="#ppt_x"/>
                                          </p:val>
                                        </p:tav>
                                        <p:tav tm="100000">
                                          <p:val>
                                            <p:strVal val="#ppt_x"/>
                                          </p:val>
                                        </p:tav>
                                      </p:tavLst>
                                    </p:anim>
                                    <p:anim calcmode="lin" valueType="num">
                                      <p:cBhvr additive="base">
                                        <p:cTn id="20" dur="500" fill="hold"/>
                                        <p:tgtEl>
                                          <p:spTgt spid="143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Tarsaalligging</a:t>
            </a:r>
          </a:p>
        </p:txBody>
      </p:sp>
      <p:sp>
        <p:nvSpPr>
          <p:cNvPr id="25603" name="Rectangle 3"/>
          <p:cNvSpPr>
            <a:spLocks noGrp="1" noChangeArrowheads="1"/>
          </p:cNvSpPr>
          <p:nvPr>
            <p:ph type="body" sz="half" idx="1"/>
          </p:nvPr>
        </p:nvSpPr>
        <p:spPr>
          <a:xfrm>
            <a:off x="685800" y="1524000"/>
            <a:ext cx="3124200" cy="4572000"/>
          </a:xfrm>
        </p:spPr>
        <p:txBody>
          <a:bodyPr>
            <a:normAutofit lnSpcReduction="10000"/>
          </a:bodyPr>
          <a:lstStyle/>
          <a:p>
            <a:pPr marL="0" indent="0" eaLnBrk="1" hangingPunct="1">
              <a:buFontTx/>
              <a:buNone/>
            </a:pPr>
            <a:r>
              <a:rPr lang="nl-NL" altLang="nl-NL" sz="2800" smtClean="0">
                <a:latin typeface="Calibri" pitchFamily="34" charset="0"/>
                <a:ea typeface="Calibri" pitchFamily="34" charset="0"/>
                <a:cs typeface="Calibri" pitchFamily="34" charset="0"/>
              </a:rPr>
              <a:t>Een achterpoot van een kalf in stuitligging ligt niet gestrekt, maar is gebogen in het heupgewricht, de knie en de hak. De poot ligt dan opgevouwen onder of naast de buik van het kalf.</a:t>
            </a:r>
          </a:p>
        </p:txBody>
      </p:sp>
      <p:pic>
        <p:nvPicPr>
          <p:cNvPr id="25604" name="Picture 4" descr="C:\DOCUME~1\STELTM~1\LOCALS~1\Temp\~DEST\SCAN002.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2872" r="20689" b="68518"/>
          <a:stretch>
            <a:fillRect/>
          </a:stretch>
        </p:blipFill>
        <p:spPr>
          <a:xfrm>
            <a:off x="4038600" y="1676400"/>
            <a:ext cx="44069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3297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1+#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5602"/>
                                        </p:tgtEl>
                                        <p:attrNameLst>
                                          <p:attrName>style.visibility</p:attrName>
                                        </p:attrNameLst>
                                      </p:cBhvr>
                                      <p:to>
                                        <p:strVal val="visible"/>
                                      </p:to>
                                    </p:set>
                                    <p:anim calcmode="lin" valueType="num">
                                      <p:cBhvr additive="base">
                                        <p:cTn id="19" dur="500" fill="hold"/>
                                        <p:tgtEl>
                                          <p:spTgt spid="25602"/>
                                        </p:tgtEl>
                                        <p:attrNameLst>
                                          <p:attrName>ppt_x</p:attrName>
                                        </p:attrNameLst>
                                      </p:cBhvr>
                                      <p:tavLst>
                                        <p:tav tm="0">
                                          <p:val>
                                            <p:strVal val="#ppt_x"/>
                                          </p:val>
                                        </p:tav>
                                        <p:tav tm="100000">
                                          <p:val>
                                            <p:strVal val="#ppt_x"/>
                                          </p:val>
                                        </p:tav>
                                      </p:tavLst>
                                    </p:anim>
                                    <p:anim calcmode="lin" valueType="num">
                                      <p:cBhvr additive="base">
                                        <p:cTn id="20"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Schouderligging</a:t>
            </a:r>
            <a:r>
              <a:rPr lang="nl-NL" altLang="nl-NL" smtClean="0">
                <a:latin typeface="Calibri" pitchFamily="34" charset="0"/>
                <a:ea typeface="Calibri" pitchFamily="34" charset="0"/>
                <a:cs typeface="Calibri" pitchFamily="34" charset="0"/>
              </a:rPr>
              <a:t> </a:t>
            </a:r>
          </a:p>
        </p:txBody>
      </p:sp>
      <p:sp>
        <p:nvSpPr>
          <p:cNvPr id="16387" name="Rectangle 3"/>
          <p:cNvSpPr>
            <a:spLocks noGrp="1" noChangeArrowheads="1"/>
          </p:cNvSpPr>
          <p:nvPr>
            <p:ph type="body" sz="half" idx="1"/>
          </p:nvPr>
        </p:nvSpPr>
        <p:spPr>
          <a:xfrm>
            <a:off x="685800" y="1524000"/>
            <a:ext cx="3124200" cy="4572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Een voorpoot is gebogen in het schoudergewricht en ligt in het geheel langs de romp teruggeslagen.</a:t>
            </a:r>
          </a:p>
        </p:txBody>
      </p:sp>
      <p:pic>
        <p:nvPicPr>
          <p:cNvPr id="16389" name="Picture 5" descr="C:\DOCUME~1\STELTM~1\LOCALS~1\Temp\~DEST\0001iw\SCAN00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70370" r="12280" b="2214"/>
          <a:stretch>
            <a:fillRect/>
          </a:stretch>
        </p:blipFill>
        <p:spPr>
          <a:xfrm>
            <a:off x="4038600" y="1676400"/>
            <a:ext cx="48768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327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1+#ppt_w/2"/>
                                          </p:val>
                                        </p:tav>
                                        <p:tav tm="100000">
                                          <p:val>
                                            <p:strVal val="#ppt_x"/>
                                          </p:val>
                                        </p:tav>
                                      </p:tavLst>
                                    </p:anim>
                                    <p:anim calcmode="lin" valueType="num">
                                      <p:cBhvr additive="base">
                                        <p:cTn id="8"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386"/>
                                        </p:tgtEl>
                                        <p:attrNameLst>
                                          <p:attrName>style.visibility</p:attrName>
                                        </p:attrNameLst>
                                      </p:cBhvr>
                                      <p:to>
                                        <p:strVal val="visible"/>
                                      </p:to>
                                    </p:set>
                                    <p:anim calcmode="lin" valueType="num">
                                      <p:cBhvr additive="base">
                                        <p:cTn id="19" dur="500" fill="hold"/>
                                        <p:tgtEl>
                                          <p:spTgt spid="16386"/>
                                        </p:tgtEl>
                                        <p:attrNameLst>
                                          <p:attrName>ppt_x</p:attrName>
                                        </p:attrNameLst>
                                      </p:cBhvr>
                                      <p:tavLst>
                                        <p:tav tm="0">
                                          <p:val>
                                            <p:strVal val="#ppt_x"/>
                                          </p:val>
                                        </p:tav>
                                        <p:tav tm="100000">
                                          <p:val>
                                            <p:strVal val="#ppt_x"/>
                                          </p:val>
                                        </p:tav>
                                      </p:tavLst>
                                    </p:anim>
                                    <p:anim calcmode="lin" valueType="num">
                                      <p:cBhvr additive="base">
                                        <p:cTn id="20"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Rugligging bij stuitligging</a:t>
            </a:r>
          </a:p>
        </p:txBody>
      </p:sp>
      <p:sp>
        <p:nvSpPr>
          <p:cNvPr id="18435" name="Rectangle 3"/>
          <p:cNvSpPr>
            <a:spLocks noGrp="1" noChangeArrowheads="1"/>
          </p:cNvSpPr>
          <p:nvPr>
            <p:ph type="body" sz="half" idx="1"/>
          </p:nvPr>
        </p:nvSpPr>
        <p:spPr>
          <a:xfrm>
            <a:off x="685800" y="1524000"/>
            <a:ext cx="3124200" cy="4572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In de geboorteweg is de bovenkant van de klauwtjes te zien. Bij nader onderzoek blijken deze van de achterpoten te zijn.</a:t>
            </a:r>
          </a:p>
        </p:txBody>
      </p:sp>
      <p:pic>
        <p:nvPicPr>
          <p:cNvPr id="18437" name="Picture 5" descr="C:\DOCUME~1\STELTM~1\LOCALS~1\Temp\~DEST\0001iw\SCAN001.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4195" t="1714" r="10527" b="70370"/>
          <a:stretch>
            <a:fillRect/>
          </a:stretch>
        </p:blipFill>
        <p:spPr>
          <a:xfrm>
            <a:off x="4038600" y="1600200"/>
            <a:ext cx="48498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3841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1+#ppt_w/2"/>
                                          </p:val>
                                        </p:tav>
                                        <p:tav tm="100000">
                                          <p:val>
                                            <p:strVal val="#ppt_x"/>
                                          </p:val>
                                        </p:tav>
                                      </p:tavLst>
                                    </p:anim>
                                    <p:anim calcmode="lin" valueType="num">
                                      <p:cBhvr additive="base">
                                        <p:cTn id="8"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additive="base">
                                        <p:cTn id="19" dur="500" fill="hold"/>
                                        <p:tgtEl>
                                          <p:spTgt spid="18434"/>
                                        </p:tgtEl>
                                        <p:attrNameLst>
                                          <p:attrName>ppt_x</p:attrName>
                                        </p:attrNameLst>
                                      </p:cBhvr>
                                      <p:tavLst>
                                        <p:tav tm="0">
                                          <p:val>
                                            <p:strVal val="#ppt_x"/>
                                          </p:val>
                                        </p:tav>
                                        <p:tav tm="100000">
                                          <p:val>
                                            <p:strVal val="#ppt_x"/>
                                          </p:val>
                                        </p:tav>
                                      </p:tavLst>
                                    </p:anim>
                                    <p:anim calcmode="lin" valueType="num">
                                      <p:cBhvr additive="base">
                                        <p:cTn id="20"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Heupligging</a:t>
            </a:r>
          </a:p>
        </p:txBody>
      </p:sp>
      <p:sp>
        <p:nvSpPr>
          <p:cNvPr id="20483" name="Rectangle 3"/>
          <p:cNvSpPr>
            <a:spLocks noGrp="1" noChangeArrowheads="1"/>
          </p:cNvSpPr>
          <p:nvPr>
            <p:ph type="body" sz="half" idx="1"/>
          </p:nvPr>
        </p:nvSpPr>
        <p:spPr>
          <a:xfrm>
            <a:off x="685800" y="1524000"/>
            <a:ext cx="3124200" cy="4572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Een achterpoot van een kalf in stuitligging is sterk gebogen in het heupgewricht, het ligt min of meer langs de romp teruggeslagen.</a:t>
            </a:r>
          </a:p>
        </p:txBody>
      </p:sp>
      <p:pic>
        <p:nvPicPr>
          <p:cNvPr id="20485" name="Picture 5" descr="C:\DOCUME~1\STELTM~1\LOCALS~1\Temp\~DEST\SCAN002.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4683" t="33333" r="15715" b="35185"/>
          <a:stretch>
            <a:fillRect/>
          </a:stretch>
        </p:blipFill>
        <p:spPr>
          <a:xfrm>
            <a:off x="4038600" y="1676400"/>
            <a:ext cx="458946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945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1+#ppt_w/2"/>
                                          </p:val>
                                        </p:tav>
                                        <p:tav tm="100000">
                                          <p:val>
                                            <p:strVal val="#ppt_x"/>
                                          </p:val>
                                        </p:tav>
                                      </p:tavLst>
                                    </p:anim>
                                    <p:anim calcmode="lin" valueType="num">
                                      <p:cBhvr additive="base">
                                        <p:cTn id="8"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482"/>
                                        </p:tgtEl>
                                        <p:attrNameLst>
                                          <p:attrName>style.visibility</p:attrName>
                                        </p:attrNameLst>
                                      </p:cBhvr>
                                      <p:to>
                                        <p:strVal val="visible"/>
                                      </p:to>
                                    </p:set>
                                    <p:anim calcmode="lin" valueType="num">
                                      <p:cBhvr additive="base">
                                        <p:cTn id="19" dur="500" fill="hold"/>
                                        <p:tgtEl>
                                          <p:spTgt spid="20482"/>
                                        </p:tgtEl>
                                        <p:attrNameLst>
                                          <p:attrName>ppt_x</p:attrName>
                                        </p:attrNameLst>
                                      </p:cBhvr>
                                      <p:tavLst>
                                        <p:tav tm="0">
                                          <p:val>
                                            <p:strVal val="#ppt_x"/>
                                          </p:val>
                                        </p:tav>
                                        <p:tav tm="100000">
                                          <p:val>
                                            <p:strVal val="#ppt_x"/>
                                          </p:val>
                                        </p:tav>
                                      </p:tavLst>
                                    </p:anim>
                                    <p:anim calcmode="lin" valueType="num">
                                      <p:cBhvr additive="base">
                                        <p:cTn id="20"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762000"/>
          </a:xfrm>
        </p:spPr>
        <p:txBody>
          <a:bodyPr/>
          <a:lstStyle/>
          <a:p>
            <a:pPr eaLnBrk="1" hangingPunct="1"/>
            <a:r>
              <a:rPr lang="nl-NL" altLang="nl-NL" sz="4000" b="1" smtClean="0">
                <a:latin typeface="Calibri" pitchFamily="34" charset="0"/>
                <a:ea typeface="Calibri" pitchFamily="34" charset="0"/>
                <a:cs typeface="Calibri" pitchFamily="34" charset="0"/>
              </a:rPr>
              <a:t>Teruggeslagen kop</a:t>
            </a:r>
          </a:p>
        </p:txBody>
      </p:sp>
      <p:sp>
        <p:nvSpPr>
          <p:cNvPr id="24579" name="Rectangle 3"/>
          <p:cNvSpPr>
            <a:spLocks noGrp="1" noChangeArrowheads="1"/>
          </p:cNvSpPr>
          <p:nvPr>
            <p:ph type="body" sz="half" idx="1"/>
          </p:nvPr>
        </p:nvSpPr>
        <p:spPr>
          <a:xfrm>
            <a:off x="685800" y="1524000"/>
            <a:ext cx="3124200" cy="4572000"/>
          </a:xfrm>
        </p:spPr>
        <p:txBody>
          <a:bodyPr/>
          <a:lstStyle/>
          <a:p>
            <a:pPr marL="0" indent="0" eaLnBrk="1" hangingPunct="1">
              <a:buFontTx/>
              <a:buNone/>
            </a:pPr>
            <a:r>
              <a:rPr lang="nl-NL" altLang="nl-NL" sz="2800" smtClean="0">
                <a:latin typeface="Calibri" pitchFamily="34" charset="0"/>
                <a:ea typeface="Calibri" pitchFamily="34" charset="0"/>
                <a:cs typeface="Calibri" pitchFamily="34" charset="0"/>
              </a:rPr>
              <a:t>Van dit kalf liggen de voorpootjes meestal in de geboorteweg of ze steken al buiten de kling. Bij opvoelen blijkt de kop nog achter de bekkeningang te liggen.</a:t>
            </a:r>
          </a:p>
        </p:txBody>
      </p:sp>
      <p:pic>
        <p:nvPicPr>
          <p:cNvPr id="24580" name="Picture 4" descr="C:\DOCUME~1\STELTM~1\LOCALS~1\Temp\~DEST\SCAN002.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6035" t="66667" r="15517" b="2037"/>
          <a:stretch>
            <a:fillRect/>
          </a:stretch>
        </p:blipFill>
        <p:spPr>
          <a:xfrm>
            <a:off x="4038600" y="1600200"/>
            <a:ext cx="46228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92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1+#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 fill="hold"/>
                                        <p:tgtEl>
                                          <p:spTgt spid="24578"/>
                                        </p:tgtEl>
                                        <p:attrNameLst>
                                          <p:attrName>ppt_x</p:attrName>
                                        </p:attrNameLst>
                                      </p:cBhvr>
                                      <p:tavLst>
                                        <p:tav tm="0">
                                          <p:val>
                                            <p:strVal val="#ppt_x"/>
                                          </p:val>
                                        </p:tav>
                                        <p:tav tm="100000">
                                          <p:val>
                                            <p:strVal val="#ppt_x"/>
                                          </p:val>
                                        </p:tav>
                                      </p:tavLst>
                                    </p:anim>
                                    <p:anim calcmode="lin" valueType="num">
                                      <p:cBhvr additive="base">
                                        <p:cTn id="20"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Voorbereiding</a:t>
            </a:r>
          </a:p>
        </p:txBody>
      </p:sp>
      <p:pic>
        <p:nvPicPr>
          <p:cNvPr id="4099" name="Picture 3" descr="H:\Overigen\Mijn afbeeldingen\koe_afkalf_01.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09600" y="1676400"/>
            <a:ext cx="7696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925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pic>
        <p:nvPicPr>
          <p:cNvPr id="15364" name="Picture 4" descr="H:\Overigen\Mijn afbeeldingen\koe_afkalf_02.jpg"/>
          <p:cNvPicPr>
            <a:picLocks noGrp="1" noChangeAspect="1" noChangeArrowheads="1"/>
          </p:cNvPicPr>
          <p:nvPr>
            <p:ph type="body" idx="1"/>
          </p:nvPr>
        </p:nvPicPr>
        <p:blipFill>
          <a:blip r:embed="rId2">
            <a:lum bright="6000"/>
            <a:extLst>
              <a:ext uri="{28A0092B-C50C-407E-A947-70E740481C1C}">
                <a14:useLocalDpi xmlns:a14="http://schemas.microsoft.com/office/drawing/2010/main" val="0"/>
              </a:ext>
            </a:extLst>
          </a:blip>
          <a:srcRect/>
          <a:stretch>
            <a:fillRect/>
          </a:stretch>
        </p:blipFill>
        <p:spPr>
          <a:xfrm>
            <a:off x="2286000" y="1828800"/>
            <a:ext cx="5248275" cy="474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4216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pic>
        <p:nvPicPr>
          <p:cNvPr id="16388" name="Picture 4" descr="H:\Overigen\Mijn afbeeldingen\koe_afkalf_04.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09750" y="2057400"/>
            <a:ext cx="62865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4292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Ontsluiting</a:t>
            </a:r>
          </a:p>
        </p:txBody>
      </p:sp>
      <p:sp>
        <p:nvSpPr>
          <p:cNvPr id="1027" name="Rectangle 3"/>
          <p:cNvSpPr>
            <a:spLocks noGrp="1" noChangeArrowheads="1"/>
          </p:cNvSpPr>
          <p:nvPr>
            <p:ph type="body" idx="1"/>
          </p:nvPr>
        </p:nvSpPr>
        <p:spPr/>
        <p:txBody>
          <a:bodyPr/>
          <a:lstStyle/>
          <a:p>
            <a:pPr eaLnBrk="1" hangingPunct="1"/>
            <a:r>
              <a:rPr lang="nl-NL" altLang="nl-NL" sz="3400" smtClean="0">
                <a:latin typeface="Calibri" pitchFamily="34" charset="0"/>
                <a:ea typeface="Calibri" pitchFamily="34" charset="0"/>
                <a:cs typeface="Calibri" pitchFamily="34" charset="0"/>
              </a:rPr>
              <a:t>2-12 uur</a:t>
            </a:r>
          </a:p>
          <a:p>
            <a:pPr eaLnBrk="1" hangingPunct="1"/>
            <a:r>
              <a:rPr lang="nl-NL" altLang="nl-NL" sz="3400" smtClean="0">
                <a:latin typeface="Calibri" pitchFamily="34" charset="0"/>
                <a:ea typeface="Calibri" pitchFamily="34" charset="0"/>
                <a:cs typeface="Calibri" pitchFamily="34" charset="0"/>
              </a:rPr>
              <a:t>Baarmoeder trekt samen</a:t>
            </a:r>
          </a:p>
          <a:p>
            <a:pPr eaLnBrk="1" hangingPunct="1"/>
            <a:r>
              <a:rPr lang="nl-NL" altLang="nl-NL" sz="3400" smtClean="0">
                <a:latin typeface="Calibri" pitchFamily="34" charset="0"/>
                <a:ea typeface="Calibri" pitchFamily="34" charset="0"/>
                <a:cs typeface="Calibri" pitchFamily="34" charset="0"/>
              </a:rPr>
              <a:t>Onrust, trappelen, zweten, slaan met staart, enz</a:t>
            </a:r>
          </a:p>
          <a:p>
            <a:pPr eaLnBrk="1" hangingPunct="1"/>
            <a:r>
              <a:rPr lang="nl-NL" altLang="nl-NL" sz="3400" smtClean="0">
                <a:latin typeface="Calibri" pitchFamily="34" charset="0"/>
                <a:ea typeface="Calibri" pitchFamily="34" charset="0"/>
                <a:cs typeface="Calibri" pitchFamily="34" charset="0"/>
              </a:rPr>
              <a:t>Cervix opent</a:t>
            </a:r>
          </a:p>
          <a:p>
            <a:pPr eaLnBrk="1" hangingPunct="1"/>
            <a:r>
              <a:rPr lang="nl-NL" altLang="nl-NL" sz="3400" smtClean="0">
                <a:latin typeface="Calibri" pitchFamily="34" charset="0"/>
                <a:ea typeface="Calibri" pitchFamily="34" charset="0"/>
                <a:cs typeface="Calibri" pitchFamily="34" charset="0"/>
              </a:rPr>
              <a:t>Waterblaas</a:t>
            </a:r>
            <a:r>
              <a:rPr lang="nl-NL" altLang="nl-NL" smtClean="0">
                <a:latin typeface="Calibri" pitchFamily="34" charset="0"/>
                <a:ea typeface="Calibri" pitchFamily="34" charset="0"/>
                <a:cs typeface="Calibri" pitchFamily="34" charset="0"/>
              </a:rPr>
              <a:t> </a:t>
            </a:r>
          </a:p>
        </p:txBody>
      </p:sp>
    </p:spTree>
    <p:extLst>
      <p:ext uri="{BB962C8B-B14F-4D97-AF65-F5344CB8AC3E}">
        <p14:creationId xmlns:p14="http://schemas.microsoft.com/office/powerpoint/2010/main" val="742676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7525" y="533400"/>
            <a:ext cx="8596313" cy="777875"/>
          </a:xfrm>
        </p:spPr>
        <p:txBody>
          <a:bodyPr>
            <a:normAutofit fontScale="90000"/>
          </a:bodyPr>
          <a:lstStyle/>
          <a:p>
            <a:pPr eaLnBrk="1" hangingPunct="1"/>
            <a:r>
              <a:rPr lang="nl-NL" altLang="nl-NL" sz="4500" b="1" smtClean="0">
                <a:latin typeface="Calibri" pitchFamily="34" charset="0"/>
                <a:ea typeface="Calibri" pitchFamily="34" charset="0"/>
                <a:cs typeface="Calibri" pitchFamily="34" charset="0"/>
              </a:rPr>
              <a:t>Ontsluiting</a:t>
            </a:r>
          </a:p>
        </p:txBody>
      </p:sp>
      <p:pic>
        <p:nvPicPr>
          <p:cNvPr id="5123" name="Picture 3" descr="H:\Overigen\Mijn afbeeldingen\koe_afkalf_05.jp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756150" y="381000"/>
            <a:ext cx="39211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063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17525" y="533400"/>
            <a:ext cx="8596313" cy="777875"/>
          </a:xfrm>
        </p:spPr>
        <p:txBody>
          <a:bodyPr>
            <a:normAutofit fontScale="90000"/>
          </a:bodyPr>
          <a:lstStyle/>
          <a:p>
            <a:pPr eaLnBrk="1" hangingPunct="1"/>
            <a:endParaRPr lang="nl-NL" altLang="nl-NL" sz="4500" b="1" smtClean="0">
              <a:latin typeface="Calibri" pitchFamily="34" charset="0"/>
              <a:ea typeface="Calibri" pitchFamily="34" charset="0"/>
              <a:cs typeface="Calibri" pitchFamily="34" charset="0"/>
            </a:endParaRPr>
          </a:p>
        </p:txBody>
      </p:sp>
      <p:sp>
        <p:nvSpPr>
          <p:cNvPr id="10243" name="Rectangle 3"/>
          <p:cNvSpPr>
            <a:spLocks noGrp="1" noChangeArrowheads="1"/>
          </p:cNvSpPr>
          <p:nvPr>
            <p:ph type="body" idx="1"/>
          </p:nvPr>
        </p:nvSpPr>
        <p:spPr/>
        <p:txBody>
          <a:bodyPr/>
          <a:lstStyle/>
          <a:p>
            <a:pPr eaLnBrk="1" hangingPunct="1"/>
            <a:endParaRPr lang="nl-NL" altLang="nl-NL" smtClean="0"/>
          </a:p>
        </p:txBody>
      </p:sp>
      <p:pic>
        <p:nvPicPr>
          <p:cNvPr id="18436" name="Picture 4" descr="H:\Overigen\Mijn afbeeldingen\koe_afkalf_06.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38200" y="1676400"/>
            <a:ext cx="70866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79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mogen">
  <a:themeElements>
    <a:clrScheme name="Vermoge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mogen">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mogen">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TotalTime>
  <Words>620</Words>
  <Application>Microsoft Office PowerPoint</Application>
  <PresentationFormat>Diavoorstelling (4:3)</PresentationFormat>
  <Paragraphs>118</Paragraphs>
  <Slides>37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Calibri</vt:lpstr>
      <vt:lpstr>Franklin Gothic Book</vt:lpstr>
      <vt:lpstr>Perpetua</vt:lpstr>
      <vt:lpstr>Wingdings 2</vt:lpstr>
      <vt:lpstr>Vermogen</vt:lpstr>
      <vt:lpstr>Dierlijke productie </vt:lpstr>
      <vt:lpstr>Fases</vt:lpstr>
      <vt:lpstr>Voorbereiding</vt:lpstr>
      <vt:lpstr>Voorbereiding</vt:lpstr>
      <vt:lpstr>PowerPoint-presentatie</vt:lpstr>
      <vt:lpstr>PowerPoint-presentatie</vt:lpstr>
      <vt:lpstr>Ontsluiting</vt:lpstr>
      <vt:lpstr>Ontsluiting</vt:lpstr>
      <vt:lpstr>PowerPoint-presentatie</vt:lpstr>
      <vt:lpstr>Uitdrijving</vt:lpstr>
      <vt:lpstr>Uitdrijving</vt:lpstr>
      <vt:lpstr>PowerPoint-presentatie</vt:lpstr>
      <vt:lpstr>PowerPoint-presentatie</vt:lpstr>
      <vt:lpstr>PowerPoint-presentatie</vt:lpstr>
      <vt:lpstr>Nazorg</vt:lpstr>
      <vt:lpstr>PowerPoint-presentatie</vt:lpstr>
      <vt:lpstr>PowerPoint-presentatie</vt:lpstr>
      <vt:lpstr>PowerPoint-presentatie</vt:lpstr>
      <vt:lpstr>Geboortehulp/ -onderzoek</vt:lpstr>
      <vt:lpstr>PowerPoint-presentatie</vt:lpstr>
      <vt:lpstr>Inwendig onderzoek, letten op:</vt:lpstr>
      <vt:lpstr>Algemene regels</vt:lpstr>
      <vt:lpstr>Liggingen </vt:lpstr>
      <vt:lpstr>Kopligging</vt:lpstr>
      <vt:lpstr>Stuitligging</vt:lpstr>
      <vt:lpstr>Moeilijke geboortes</vt:lpstr>
      <vt:lpstr>Oorzaken abnormale liggingen</vt:lpstr>
      <vt:lpstr>Algemene maatregelen</vt:lpstr>
      <vt:lpstr>Oplossing afwijkende liggingen</vt:lpstr>
      <vt:lpstr>Gebruik krik - gevaar</vt:lpstr>
      <vt:lpstr>Carpaalligging </vt:lpstr>
      <vt:lpstr>Rugligging in kopligging</vt:lpstr>
      <vt:lpstr>Tarsaalligging</vt:lpstr>
      <vt:lpstr>Schouderligging </vt:lpstr>
      <vt:lpstr>Rugligging bij stuitligging</vt:lpstr>
      <vt:lpstr>Heupligging</vt:lpstr>
      <vt:lpstr>Teruggeslagen kop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Fokkerij en Voortplanting</dc:title>
  <dc:creator>Nienke van Dijk</dc:creator>
  <cp:lastModifiedBy>Esther den Boer</cp:lastModifiedBy>
  <cp:revision>6</cp:revision>
  <dcterms:created xsi:type="dcterms:W3CDTF">2015-07-23T14:54:27Z</dcterms:created>
  <dcterms:modified xsi:type="dcterms:W3CDTF">2017-06-08T11:27:03Z</dcterms:modified>
</cp:coreProperties>
</file>